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81" r:id="rId16"/>
    <p:sldId id="269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82" r:id="rId25"/>
    <p:sldId id="277" r:id="rId26"/>
    <p:sldId id="279" r:id="rId2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1067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255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9946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6291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8287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5220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717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6949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0929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770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939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2000"/>
            <a:lum/>
          </a:blip>
          <a:srcRect/>
          <a:stretch>
            <a:fillRect t="-2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4906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t="-2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Fond malých projektů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Povinné přílohy k Žádosti 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o poskytnutí </a:t>
            </a:r>
            <a:r>
              <a:rPr lang="cs-CZ" dirty="0" err="1" smtClean="0">
                <a:solidFill>
                  <a:schemeClr val="tx1"/>
                </a:solidFill>
              </a:rPr>
              <a:t>NFP</a:t>
            </a:r>
            <a:endParaRPr lang="cs-CZ" dirty="0" smtClean="0">
              <a:solidFill>
                <a:schemeClr val="tx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36712"/>
            <a:ext cx="8172400" cy="73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Relevantní dokumentace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Příloha č. 2 k Výzvě - Přehled povinných příloh k </a:t>
            </a:r>
            <a:r>
              <a:rPr lang="cs-CZ" dirty="0" err="1" smtClean="0"/>
              <a:t>ŽoNFP</a:t>
            </a:r>
            <a:r>
              <a:rPr lang="cs-CZ" dirty="0" smtClean="0"/>
              <a:t> – </a:t>
            </a:r>
            <a:r>
              <a:rPr lang="cs-CZ" b="1" dirty="0" smtClean="0"/>
              <a:t>stručný přehled</a:t>
            </a:r>
          </a:p>
          <a:p>
            <a:r>
              <a:rPr lang="cs-CZ" dirty="0"/>
              <a:t>Příloha č. </a:t>
            </a:r>
            <a:r>
              <a:rPr lang="cs-CZ" dirty="0" err="1"/>
              <a:t>II.7</a:t>
            </a:r>
            <a:r>
              <a:rPr lang="cs-CZ" dirty="0"/>
              <a:t> k Příručce pro žadatele a konečné </a:t>
            </a:r>
            <a:r>
              <a:rPr lang="cs-CZ" dirty="0" smtClean="0"/>
              <a:t>uživatele - Seznam povinných příloh k žádosti o </a:t>
            </a:r>
            <a:r>
              <a:rPr lang="cs-CZ" dirty="0" err="1" smtClean="0"/>
              <a:t>NFP</a:t>
            </a:r>
            <a:r>
              <a:rPr lang="cs-CZ" dirty="0" smtClean="0"/>
              <a:t> na malý projekt – </a:t>
            </a:r>
            <a:r>
              <a:rPr lang="cs-CZ" b="1" dirty="0" smtClean="0"/>
              <a:t>podrobný popis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307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Příloha č. 2 k Výzvě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Název přílohy</a:t>
            </a:r>
          </a:p>
          <a:p>
            <a:r>
              <a:rPr lang="cs-CZ" b="1" dirty="0" smtClean="0"/>
              <a:t>Požadovaný počet předkládaných kopií</a:t>
            </a:r>
          </a:p>
          <a:p>
            <a:r>
              <a:rPr lang="cs-CZ" dirty="0"/>
              <a:t>Pokud má žadatel k dispozici již konkrétní doklad či potvrzení k dané příloze již před podáním </a:t>
            </a:r>
            <a:r>
              <a:rPr lang="cs-CZ" dirty="0" smtClean="0"/>
              <a:t>žádosti o </a:t>
            </a:r>
            <a:r>
              <a:rPr lang="cs-CZ" dirty="0" err="1"/>
              <a:t>NFP</a:t>
            </a:r>
            <a:r>
              <a:rPr lang="cs-CZ" dirty="0"/>
              <a:t>, doloží jej současně se žádostí o </a:t>
            </a:r>
            <a:r>
              <a:rPr lang="cs-CZ" dirty="0" err="1"/>
              <a:t>NFP</a:t>
            </a:r>
            <a:r>
              <a:rPr lang="cs-CZ" dirty="0"/>
              <a:t> a nemusí jej již dokládat až před Oznámením či </a:t>
            </a:r>
            <a:r>
              <a:rPr lang="cs-CZ" dirty="0" smtClean="0"/>
              <a:t>podpisem Smlouvy</a:t>
            </a:r>
            <a:r>
              <a:rPr lang="cs-CZ" dirty="0"/>
              <a:t>, pokud to připouští příloha č. </a:t>
            </a:r>
            <a:r>
              <a:rPr lang="cs-CZ" dirty="0" err="1"/>
              <a:t>II.7</a:t>
            </a:r>
            <a:r>
              <a:rPr lang="cs-CZ" dirty="0"/>
              <a:t> </a:t>
            </a:r>
            <a:r>
              <a:rPr lang="cs-CZ" dirty="0" err="1"/>
              <a:t>PpŽaKU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995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Příloha č. 1 </a:t>
            </a:r>
            <a:r>
              <a:rPr lang="cs-CZ" dirty="0"/>
              <a:t>Podrobný rozpočet malého</a:t>
            </a:r>
            <a:br>
              <a:rPr lang="cs-CZ" dirty="0"/>
            </a:br>
            <a:r>
              <a:rPr lang="cs-CZ" dirty="0"/>
              <a:t>projektu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Elektronická verze je uložena jako druhý list elektronické verze formuláře žádosti o </a:t>
            </a:r>
            <a:r>
              <a:rPr lang="cs-CZ" dirty="0" err="1"/>
              <a:t>NFP</a:t>
            </a:r>
            <a:r>
              <a:rPr lang="cs-CZ" dirty="0" smtClean="0"/>
              <a:t>.</a:t>
            </a:r>
          </a:p>
          <a:p>
            <a:r>
              <a:rPr lang="cs-CZ" dirty="0"/>
              <a:t>Podrobný rozpočet malého projektu </a:t>
            </a:r>
            <a:r>
              <a:rPr lang="cs-CZ" dirty="0" smtClean="0"/>
              <a:t>musí být předložený </a:t>
            </a:r>
            <a:r>
              <a:rPr lang="cs-CZ" dirty="0"/>
              <a:t>na formuláři předepsaném pro žádost o </a:t>
            </a:r>
            <a:r>
              <a:rPr lang="cs-CZ" dirty="0" err="1" smtClean="0"/>
              <a:t>NFP</a:t>
            </a:r>
            <a:r>
              <a:rPr lang="cs-CZ" dirty="0" smtClean="0"/>
              <a:t>. </a:t>
            </a:r>
          </a:p>
          <a:p>
            <a:r>
              <a:rPr lang="cs-CZ" dirty="0" smtClean="0"/>
              <a:t>Bude vysvětleno při prezentaci formuláře žádosti o </a:t>
            </a:r>
            <a:r>
              <a:rPr lang="cs-CZ" dirty="0" err="1" smtClean="0"/>
              <a:t>NFP</a:t>
            </a:r>
            <a:r>
              <a:rPr lang="cs-CZ" dirty="0" smtClean="0"/>
              <a:t>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42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74639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Příloha č. </a:t>
            </a:r>
            <a:r>
              <a:rPr lang="cs-CZ" dirty="0" err="1" smtClean="0"/>
              <a:t>2a</a:t>
            </a:r>
            <a:r>
              <a:rPr lang="cs-CZ" dirty="0" smtClean="0"/>
              <a:t> - Identifikace žadatele/ partnera (</a:t>
            </a:r>
            <a:r>
              <a:rPr lang="cs-CZ" dirty="0"/>
              <a:t>čeští žadatelé/partneři)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b="1" dirty="0"/>
              <a:t>Doklad o vzniku a právní formě žadatele/projektových partnerů z ČR</a:t>
            </a:r>
          </a:p>
          <a:p>
            <a:r>
              <a:rPr lang="cs-CZ" dirty="0"/>
              <a:t>Výpis z obchodního rejstříku nebo jiného relevantního </a:t>
            </a:r>
            <a:r>
              <a:rPr lang="cs-CZ" dirty="0" smtClean="0"/>
              <a:t>rejstříku,</a:t>
            </a:r>
          </a:p>
          <a:p>
            <a:r>
              <a:rPr lang="cs-CZ" dirty="0" smtClean="0"/>
              <a:t>zakladatelská </a:t>
            </a:r>
            <a:r>
              <a:rPr lang="cs-CZ" dirty="0"/>
              <a:t>listina nebo zřizovací </a:t>
            </a:r>
            <a:r>
              <a:rPr lang="cs-CZ" dirty="0" smtClean="0"/>
              <a:t>listina organizace (statut </a:t>
            </a:r>
            <a:r>
              <a:rPr lang="cs-CZ" dirty="0"/>
              <a:t>v případě, že není povinností mít zakladatelskou nebo zřizovací listinu), </a:t>
            </a:r>
            <a:r>
              <a:rPr lang="cs-CZ" dirty="0" smtClean="0"/>
              <a:t>zápis z </a:t>
            </a:r>
            <a:r>
              <a:rPr lang="cs-CZ" dirty="0"/>
              <a:t>jednání zastupitelstva, rozhodnutí zřizovatele, stanovy, resp. jiné relevantní doklady prokazující vznik </a:t>
            </a:r>
            <a:r>
              <a:rPr lang="cs-CZ" dirty="0" smtClean="0"/>
              <a:t>a právní </a:t>
            </a:r>
            <a:r>
              <a:rPr lang="cs-CZ" dirty="0"/>
              <a:t>formu organizace.</a:t>
            </a:r>
          </a:p>
          <a:p>
            <a:r>
              <a:rPr lang="cs-CZ" dirty="0"/>
              <a:t>Doklad se nevyžaduje u následujících organizací: stát a organizační složka státu; obec; městská část </a:t>
            </a:r>
            <a:r>
              <a:rPr lang="cs-CZ" dirty="0" smtClean="0"/>
              <a:t>územně členěného </a:t>
            </a:r>
            <a:r>
              <a:rPr lang="cs-CZ" dirty="0"/>
              <a:t>statutárního města; kraj; veřejná nebo státní vysoká škola, Správa železniční dopravní cesty, </a:t>
            </a:r>
            <a:r>
              <a:rPr lang="cs-CZ" dirty="0" smtClean="0"/>
              <a:t>státní organizace</a:t>
            </a:r>
            <a:r>
              <a:rPr lang="cs-CZ" dirty="0"/>
              <a:t>; veřejnoprávní instituce (ČT, </a:t>
            </a:r>
            <a:r>
              <a:rPr lang="cs-CZ" dirty="0" err="1"/>
              <a:t>ČRo</a:t>
            </a:r>
            <a:r>
              <a:rPr lang="cs-CZ" dirty="0"/>
              <a:t>, ČTK).</a:t>
            </a:r>
          </a:p>
          <a:p>
            <a:r>
              <a:rPr lang="cs-CZ" dirty="0"/>
              <a:t>Doklad se vyžaduje u všech </a:t>
            </a:r>
            <a:r>
              <a:rPr lang="cs-CZ" dirty="0" smtClean="0"/>
              <a:t>ostatních </a:t>
            </a:r>
            <a:r>
              <a:rPr lang="cs-CZ" dirty="0"/>
              <a:t>subjektů </a:t>
            </a:r>
            <a:r>
              <a:rPr lang="cs-CZ" dirty="0" smtClean="0"/>
              <a:t>(vyjmenovaných </a:t>
            </a:r>
            <a:r>
              <a:rPr lang="cs-CZ" dirty="0"/>
              <a:t>v příloze č. 1 </a:t>
            </a:r>
            <a:r>
              <a:rPr lang="cs-CZ" dirty="0" err="1" smtClean="0"/>
              <a:t>PpŽaKU</a:t>
            </a:r>
            <a:r>
              <a:rPr lang="cs-CZ" dirty="0" smtClean="0"/>
              <a:t>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506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000" dirty="0">
                <a:solidFill>
                  <a:prstClr val="black"/>
                </a:solidFill>
              </a:rPr>
              <a:t>Příloha č. </a:t>
            </a:r>
            <a:r>
              <a:rPr lang="cs-CZ" sz="4000" dirty="0" err="1" smtClean="0">
                <a:solidFill>
                  <a:prstClr val="black"/>
                </a:solidFill>
              </a:rPr>
              <a:t>2b</a:t>
            </a:r>
            <a:r>
              <a:rPr lang="cs-CZ" sz="4000" dirty="0" smtClean="0">
                <a:solidFill>
                  <a:prstClr val="black"/>
                </a:solidFill>
              </a:rPr>
              <a:t> </a:t>
            </a:r>
            <a:r>
              <a:rPr lang="cs-CZ" sz="4000" dirty="0">
                <a:solidFill>
                  <a:prstClr val="black"/>
                </a:solidFill>
              </a:rPr>
              <a:t>- Identifikace žadatele/ partnera </a:t>
            </a:r>
            <a:r>
              <a:rPr lang="cs-CZ" sz="4000" dirty="0" smtClean="0">
                <a:solidFill>
                  <a:prstClr val="black"/>
                </a:solidFill>
              </a:rPr>
              <a:t>(slovenští </a:t>
            </a:r>
            <a:r>
              <a:rPr lang="cs-CZ" sz="4000" dirty="0">
                <a:solidFill>
                  <a:prstClr val="black"/>
                </a:solidFill>
              </a:rPr>
              <a:t>žadatelé/partneři)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92829"/>
            <a:ext cx="8229600" cy="4233335"/>
          </a:xfrm>
        </p:spPr>
        <p:txBody>
          <a:bodyPr>
            <a:normAutofit fontScale="70000" lnSpcReduction="20000"/>
          </a:bodyPr>
          <a:lstStyle/>
          <a:p>
            <a:r>
              <a:rPr lang="cs-CZ" b="1" i="0" u="none" strike="noStrike" baseline="0" dirty="0" smtClean="0">
                <a:latin typeface="Calibri,Bold"/>
              </a:rPr>
              <a:t>Doklad o vzniku a právní formě žadatele/projektových partnerů z SR</a:t>
            </a:r>
          </a:p>
          <a:p>
            <a:r>
              <a:rPr lang="cs-CZ" dirty="0"/>
              <a:t>Výpis z obchodního rejstříku nebo jiného relevantního rejstříku, </a:t>
            </a:r>
            <a:endParaRPr lang="cs-CZ" dirty="0" smtClean="0"/>
          </a:p>
          <a:p>
            <a:r>
              <a:rPr lang="cs-CZ" dirty="0" smtClean="0"/>
              <a:t>zakladatelská </a:t>
            </a:r>
            <a:r>
              <a:rPr lang="cs-CZ" dirty="0"/>
              <a:t>listina nebo zřizovací </a:t>
            </a:r>
            <a:r>
              <a:rPr lang="cs-CZ" dirty="0" smtClean="0"/>
              <a:t>listina organizace </a:t>
            </a:r>
            <a:r>
              <a:rPr lang="cs-CZ" dirty="0"/>
              <a:t>(případně statut v případě, že není povinností mít zakladatelskou nebo zřizovací listinu), </a:t>
            </a:r>
            <a:r>
              <a:rPr lang="cs-CZ" dirty="0" smtClean="0"/>
              <a:t>stanovy, resp</a:t>
            </a:r>
            <a:r>
              <a:rPr lang="cs-CZ" dirty="0"/>
              <a:t>. jiné relevantní doklady prokazující vznik a právní formu organizace</a:t>
            </a:r>
            <a:r>
              <a:rPr lang="cs-CZ" dirty="0" smtClean="0"/>
              <a:t>.</a:t>
            </a:r>
            <a:r>
              <a:rPr lang="cs-CZ" dirty="0"/>
              <a:t> </a:t>
            </a:r>
            <a:endParaRPr lang="cs-CZ" dirty="0" smtClean="0"/>
          </a:p>
          <a:p>
            <a:r>
              <a:rPr lang="cs-CZ" dirty="0" smtClean="0"/>
              <a:t>Doklad </a:t>
            </a:r>
            <a:r>
              <a:rPr lang="cs-CZ" dirty="0"/>
              <a:t>se nevyžaduje u následujících organizací: stát a organizační složka státu; obec; město (městská část</a:t>
            </a:r>
            <a:r>
              <a:rPr lang="cs-CZ" dirty="0" smtClean="0"/>
              <a:t>);</a:t>
            </a:r>
            <a:r>
              <a:rPr lang="cs-CZ" dirty="0"/>
              <a:t> </a:t>
            </a:r>
            <a:r>
              <a:rPr lang="cs-CZ" dirty="0" err="1"/>
              <a:t>samosprávny</a:t>
            </a:r>
            <a:r>
              <a:rPr lang="cs-CZ" dirty="0"/>
              <a:t> kraj; příspěvkové a rozpočtové organizace zřízené zákonem; </a:t>
            </a:r>
            <a:r>
              <a:rPr lang="cs-CZ" dirty="0" err="1"/>
              <a:t>SAV</a:t>
            </a:r>
            <a:r>
              <a:rPr lang="cs-CZ" dirty="0"/>
              <a:t>; Rozhlas a </a:t>
            </a:r>
            <a:r>
              <a:rPr lang="cs-CZ" dirty="0" err="1"/>
              <a:t>televízia</a:t>
            </a:r>
            <a:r>
              <a:rPr lang="cs-CZ" dirty="0"/>
              <a:t> </a:t>
            </a:r>
            <a:r>
              <a:rPr lang="cs-CZ" dirty="0" smtClean="0"/>
              <a:t>Slovenska; </a:t>
            </a:r>
            <a:r>
              <a:rPr lang="cs-CZ" dirty="0" err="1" smtClean="0"/>
              <a:t>Matica</a:t>
            </a:r>
            <a:r>
              <a:rPr lang="cs-CZ" dirty="0" smtClean="0"/>
              <a:t> </a:t>
            </a:r>
            <a:r>
              <a:rPr lang="cs-CZ" dirty="0"/>
              <a:t>Slovenská; Slovenský červený </a:t>
            </a:r>
            <a:r>
              <a:rPr lang="cs-CZ" dirty="0" err="1"/>
              <a:t>kríž</a:t>
            </a:r>
            <a:r>
              <a:rPr lang="cs-CZ" dirty="0"/>
              <a:t>.</a:t>
            </a:r>
          </a:p>
          <a:p>
            <a:r>
              <a:rPr lang="cs-CZ" dirty="0"/>
              <a:t>Doklad se vyžaduje u všech ostatních typů subjektů vyjmenovaných v příloze č. 1 </a:t>
            </a:r>
            <a:r>
              <a:rPr lang="cs-CZ" dirty="0" err="1"/>
              <a:t>PpŽaKU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621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274639"/>
            <a:ext cx="8856984" cy="1143000"/>
          </a:xfrm>
        </p:spPr>
        <p:txBody>
          <a:bodyPr>
            <a:noAutofit/>
          </a:bodyPr>
          <a:lstStyle/>
          <a:p>
            <a:r>
              <a:rPr lang="cs-CZ" sz="3200" dirty="0" smtClean="0"/>
              <a:t>Příloha č. 3 - Doklad o jmenování statutárního zástupce organizace, který podepisuje žádost o </a:t>
            </a:r>
            <a:r>
              <a:rPr lang="cs-CZ" sz="3200" dirty="0" err="1" smtClean="0"/>
              <a:t>NFP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b="1" dirty="0"/>
              <a:t>Doklad o jmenování statutárního zástupce organizace, který podepisuje žádost o </a:t>
            </a:r>
            <a:r>
              <a:rPr lang="cs-CZ" b="1" dirty="0" err="1"/>
              <a:t>NFP</a:t>
            </a:r>
            <a:endParaRPr lang="cs-CZ" b="1" dirty="0"/>
          </a:p>
          <a:p>
            <a:r>
              <a:rPr lang="cs-CZ" dirty="0"/>
              <a:t>D</a:t>
            </a:r>
            <a:r>
              <a:rPr lang="cs-CZ" dirty="0" smtClean="0"/>
              <a:t>oklad </a:t>
            </a:r>
            <a:r>
              <a:rPr lang="cs-CZ" dirty="0"/>
              <a:t>jsou povinni předkládat žadatelé/hlavní přeshraniční partner, jejichž </a:t>
            </a:r>
            <a:r>
              <a:rPr lang="cs-CZ" dirty="0" smtClean="0"/>
              <a:t>příloha č. </a:t>
            </a:r>
            <a:r>
              <a:rPr lang="cs-CZ" dirty="0" err="1" smtClean="0"/>
              <a:t>2a</a:t>
            </a:r>
            <a:r>
              <a:rPr lang="cs-CZ" dirty="0" smtClean="0"/>
              <a:t> </a:t>
            </a:r>
            <a:r>
              <a:rPr lang="cs-CZ" dirty="0"/>
              <a:t>nebo </a:t>
            </a:r>
            <a:r>
              <a:rPr lang="cs-CZ" dirty="0" err="1"/>
              <a:t>2b</a:t>
            </a:r>
            <a:r>
              <a:rPr lang="cs-CZ" dirty="0"/>
              <a:t> neobsahuje informace o statutárním zástupci organizace. Relevantní zejména </a:t>
            </a:r>
            <a:r>
              <a:rPr lang="cs-CZ" dirty="0" smtClean="0"/>
              <a:t>pro obce/města/kraje</a:t>
            </a:r>
            <a:r>
              <a:rPr lang="cs-CZ" dirty="0"/>
              <a:t>.</a:t>
            </a:r>
          </a:p>
          <a:p>
            <a:r>
              <a:rPr lang="cs-CZ" dirty="0"/>
              <a:t>V případě žadatelů ze soukromého sektoru předložit zápis ze zasedání </a:t>
            </a:r>
            <a:r>
              <a:rPr lang="cs-CZ" dirty="0" smtClean="0"/>
              <a:t>valné hromady, výroční schůze </a:t>
            </a:r>
            <a:r>
              <a:rPr lang="cs-CZ" dirty="0"/>
              <a:t>apod., na </a:t>
            </a:r>
            <a:r>
              <a:rPr lang="cs-CZ" dirty="0" smtClean="0"/>
              <a:t>kterém byl </a:t>
            </a:r>
            <a:r>
              <a:rPr lang="cs-CZ" dirty="0"/>
              <a:t>statutární zástupce </a:t>
            </a:r>
            <a:r>
              <a:rPr lang="cs-CZ" dirty="0" smtClean="0"/>
              <a:t>jmenován či zvolen.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170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Příloha č. 4 - Zplnomocnění k zastupování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b="1" dirty="0"/>
              <a:t>Zmocnění osoby oprávněné k zastupování žadatele/</a:t>
            </a:r>
            <a:r>
              <a:rPr lang="cs-CZ" b="1" dirty="0" err="1"/>
              <a:t>HCP</a:t>
            </a:r>
            <a:r>
              <a:rPr lang="cs-CZ" b="1" dirty="0"/>
              <a:t> v jednání o žádosti o </a:t>
            </a:r>
            <a:r>
              <a:rPr lang="cs-CZ" b="1" dirty="0" err="1" smtClean="0"/>
              <a:t>NFP</a:t>
            </a:r>
            <a:r>
              <a:rPr lang="cs-CZ" b="1" dirty="0" smtClean="0"/>
              <a:t>, vzor </a:t>
            </a:r>
            <a:r>
              <a:rPr lang="cs-CZ" b="1" dirty="0"/>
              <a:t>je uveden v příloze č. 4 Žádosti o </a:t>
            </a:r>
            <a:r>
              <a:rPr lang="cs-CZ" b="1" dirty="0" err="1"/>
              <a:t>NFP</a:t>
            </a:r>
            <a:endParaRPr lang="cs-CZ" b="1" dirty="0"/>
          </a:p>
          <a:p>
            <a:r>
              <a:rPr lang="cs-CZ" dirty="0"/>
              <a:t>Žadatel/</a:t>
            </a:r>
            <a:r>
              <a:rPr lang="cs-CZ" dirty="0" err="1"/>
              <a:t>HCP</a:t>
            </a:r>
            <a:r>
              <a:rPr lang="cs-CZ" dirty="0"/>
              <a:t> předkládá plnou moc, </a:t>
            </a:r>
            <a:r>
              <a:rPr lang="cs-CZ" dirty="0" smtClean="0"/>
              <a:t>ze </a:t>
            </a:r>
            <a:r>
              <a:rPr lang="cs-CZ" dirty="0"/>
              <a:t>které musí být zřejmé, že osoby jednající jménem žadatele/</a:t>
            </a:r>
            <a:r>
              <a:rPr lang="cs-CZ" dirty="0" err="1"/>
              <a:t>HCP</a:t>
            </a:r>
            <a:r>
              <a:rPr lang="cs-CZ" dirty="0"/>
              <a:t>, </a:t>
            </a:r>
            <a:r>
              <a:rPr lang="cs-CZ" dirty="0" smtClean="0"/>
              <a:t>které nejsou </a:t>
            </a:r>
            <a:r>
              <a:rPr lang="cs-CZ" dirty="0"/>
              <a:t>statutárním orgánem žadatele/</a:t>
            </a:r>
            <a:r>
              <a:rPr lang="cs-CZ" dirty="0" err="1"/>
              <a:t>HCP</a:t>
            </a:r>
            <a:r>
              <a:rPr lang="cs-CZ" dirty="0"/>
              <a:t>, jsou řádně zmocněné vykonávat relevantní úkony ve </a:t>
            </a:r>
            <a:r>
              <a:rPr lang="cs-CZ" dirty="0" smtClean="0"/>
              <a:t>vztahu k </a:t>
            </a:r>
            <a:r>
              <a:rPr lang="cs-CZ" dirty="0"/>
              <a:t>žádosti o </a:t>
            </a:r>
            <a:r>
              <a:rPr lang="cs-CZ" dirty="0" err="1"/>
              <a:t>NFP</a:t>
            </a:r>
            <a:r>
              <a:rPr lang="cs-CZ" dirty="0"/>
              <a:t> </a:t>
            </a:r>
            <a:r>
              <a:rPr lang="cs-CZ" dirty="0" smtClean="0"/>
              <a:t>nebo </a:t>
            </a:r>
            <a:r>
              <a:rPr lang="cs-CZ" dirty="0"/>
              <a:t>jednání o žádosti o </a:t>
            </a:r>
            <a:r>
              <a:rPr lang="cs-CZ" dirty="0" err="1"/>
              <a:t>NFP</a:t>
            </a:r>
            <a:r>
              <a:rPr lang="cs-CZ" dirty="0"/>
              <a:t>.</a:t>
            </a:r>
          </a:p>
          <a:p>
            <a:r>
              <a:rPr lang="cs-CZ" b="1" dirty="0"/>
              <a:t>Plná moc musí být úředně ověřená </a:t>
            </a:r>
            <a:r>
              <a:rPr lang="cs-CZ" dirty="0"/>
              <a:t>a musí obsahovat minimálně: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označení </a:t>
            </a:r>
            <a:r>
              <a:rPr lang="cs-CZ" dirty="0"/>
              <a:t>a podpis statutárního orgánu </a:t>
            </a:r>
            <a:r>
              <a:rPr lang="cs-CZ" dirty="0" smtClean="0"/>
              <a:t>žadatele/</a:t>
            </a:r>
            <a:r>
              <a:rPr lang="cs-CZ" dirty="0" err="1" smtClean="0"/>
              <a:t>HCP</a:t>
            </a:r>
            <a:r>
              <a:rPr lang="cs-CZ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označení </a:t>
            </a:r>
            <a:r>
              <a:rPr lang="cs-CZ" dirty="0"/>
              <a:t>a podpis každé zmocněné </a:t>
            </a:r>
            <a:r>
              <a:rPr lang="cs-CZ" dirty="0" smtClean="0"/>
              <a:t>osoby;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rozsah </a:t>
            </a:r>
            <a:r>
              <a:rPr lang="cs-CZ" dirty="0"/>
              <a:t>zmocnění, tj. identifikace úkonů, ke kterým jsou osoby </a:t>
            </a:r>
            <a:r>
              <a:rPr lang="cs-CZ" dirty="0" smtClean="0"/>
              <a:t>zmocněné;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datum </a:t>
            </a:r>
            <a:r>
              <a:rPr lang="cs-CZ" dirty="0"/>
              <a:t>udělení plné moci.</a:t>
            </a:r>
          </a:p>
          <a:p>
            <a:r>
              <a:rPr lang="cs-CZ" b="1" dirty="0"/>
              <a:t>V případě </a:t>
            </a:r>
            <a:r>
              <a:rPr lang="cs-CZ" b="1" dirty="0" err="1"/>
              <a:t>nerelevantnosti</a:t>
            </a:r>
            <a:r>
              <a:rPr lang="cs-CZ" b="1" dirty="0"/>
              <a:t> žadatel/</a:t>
            </a:r>
            <a:r>
              <a:rPr lang="cs-CZ" b="1" dirty="0" err="1"/>
              <a:t>HCP</a:t>
            </a:r>
            <a:r>
              <a:rPr lang="cs-CZ" b="1" dirty="0"/>
              <a:t> tuto přílohu nepředkládá.</a:t>
            </a:r>
          </a:p>
        </p:txBody>
      </p:sp>
    </p:spTree>
    <p:extLst>
      <p:ext uri="{BB962C8B-B14F-4D97-AF65-F5344CB8AC3E}">
        <p14:creationId xmlns:p14="http://schemas.microsoft.com/office/powerpoint/2010/main" val="396658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Příloha č. 5 - </a:t>
            </a:r>
            <a:r>
              <a:rPr lang="cs-CZ" dirty="0"/>
              <a:t>Výpis z rejstříku trestů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435280" cy="4525963"/>
          </a:xfrm>
        </p:spPr>
        <p:txBody>
          <a:bodyPr>
            <a:normAutofit fontScale="85000" lnSpcReduction="20000"/>
          </a:bodyPr>
          <a:lstStyle/>
          <a:p>
            <a:r>
              <a:rPr lang="cs-CZ" b="1" dirty="0"/>
              <a:t>Výpis z rejstříku trestů všech členů statutárního orgánu žadatele, </a:t>
            </a:r>
            <a:r>
              <a:rPr lang="cs-CZ" b="1" dirty="0" smtClean="0"/>
              <a:t>prokuristy, příp. osoby </a:t>
            </a:r>
            <a:r>
              <a:rPr lang="cs-CZ" b="1" dirty="0"/>
              <a:t>zplnomocněné </a:t>
            </a:r>
            <a:r>
              <a:rPr lang="cs-CZ" b="1" dirty="0" smtClean="0"/>
              <a:t>zastupovat žadatele </a:t>
            </a:r>
            <a:r>
              <a:rPr lang="cs-CZ" b="1" dirty="0"/>
              <a:t>v jednání o žádosti o </a:t>
            </a:r>
            <a:r>
              <a:rPr lang="cs-CZ" b="1" dirty="0" err="1"/>
              <a:t>NFP</a:t>
            </a:r>
            <a:r>
              <a:rPr lang="cs-CZ" dirty="0"/>
              <a:t> prokazující, že tyto osoby nebyly právoplatně odsouzeny za trestný </a:t>
            </a:r>
            <a:r>
              <a:rPr lang="cs-CZ" dirty="0" smtClean="0"/>
              <a:t>čin korupce</a:t>
            </a:r>
            <a:r>
              <a:rPr lang="cs-CZ" dirty="0"/>
              <a:t>, za trestný čin poškozování finančních zájmů Evropské unie, za trestný čin legalizace příjmů z </a:t>
            </a:r>
            <a:r>
              <a:rPr lang="cs-CZ" dirty="0" smtClean="0"/>
              <a:t>trestné činnosti</a:t>
            </a:r>
            <a:r>
              <a:rPr lang="cs-CZ" dirty="0"/>
              <a:t>, za trestný čin založení, zosnování a podporování zločinného spolčení nebo za trestný čin machinací </a:t>
            </a:r>
            <a:r>
              <a:rPr lang="cs-CZ" dirty="0" smtClean="0"/>
              <a:t>při zadávání </a:t>
            </a:r>
            <a:r>
              <a:rPr lang="cs-CZ" dirty="0"/>
              <a:t>veřejných zakázek a veřejné dražbě. </a:t>
            </a:r>
            <a:endParaRPr lang="cs-CZ" dirty="0" smtClean="0"/>
          </a:p>
          <a:p>
            <a:r>
              <a:rPr lang="cs-CZ" b="1" dirty="0" smtClean="0"/>
              <a:t>Výpis </a:t>
            </a:r>
            <a:r>
              <a:rPr lang="cs-CZ" b="1" dirty="0"/>
              <a:t>nesmí být starší než 3 měsíce od podání žádosti o </a:t>
            </a:r>
            <a:r>
              <a:rPr lang="cs-CZ" b="1" dirty="0" err="1"/>
              <a:t>NFP</a:t>
            </a:r>
            <a:r>
              <a:rPr lang="cs-CZ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672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Příloha č. </a:t>
            </a:r>
            <a:r>
              <a:rPr lang="cs-CZ" dirty="0" err="1" smtClean="0"/>
              <a:t>6a</a:t>
            </a:r>
            <a:r>
              <a:rPr lang="cs-CZ" dirty="0" smtClean="0"/>
              <a:t> - </a:t>
            </a:r>
            <a:r>
              <a:rPr lang="cs-CZ" dirty="0"/>
              <a:t>Čestné prohlášení - ČR žadatelé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01140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/>
              <a:t>Čestné prohlášení jsou povinni předkládat </a:t>
            </a:r>
            <a:r>
              <a:rPr lang="cs-CZ" b="1" dirty="0" smtClean="0"/>
              <a:t> všichni žadatelé </a:t>
            </a:r>
            <a:r>
              <a:rPr lang="cs-CZ" b="1" dirty="0"/>
              <a:t>z ČR</a:t>
            </a:r>
            <a:r>
              <a:rPr lang="cs-CZ" b="1" dirty="0" smtClean="0"/>
              <a:t>, </a:t>
            </a:r>
          </a:p>
          <a:p>
            <a:r>
              <a:rPr lang="cs-CZ" dirty="0" smtClean="0"/>
              <a:t>V případě nutnosti </a:t>
            </a:r>
            <a:r>
              <a:rPr lang="cs-CZ" dirty="0"/>
              <a:t>podpisu více statutárními zástupci žadatele, podepisují toto prohlášení více statutárních zástupců.</a:t>
            </a:r>
          </a:p>
          <a:p>
            <a:r>
              <a:rPr lang="cs-CZ" dirty="0"/>
              <a:t>Čestné prohlášení se skládá z několika částí, ty části, které jsou </a:t>
            </a:r>
            <a:r>
              <a:rPr lang="cs-CZ" dirty="0" smtClean="0"/>
              <a:t>pro projekt </a:t>
            </a:r>
            <a:r>
              <a:rPr lang="cs-CZ" dirty="0"/>
              <a:t>relevantní</a:t>
            </a:r>
            <a:r>
              <a:rPr lang="cs-CZ" dirty="0" smtClean="0"/>
              <a:t>, zaškrtněte a vyplňte. </a:t>
            </a:r>
          </a:p>
          <a:p>
            <a:r>
              <a:rPr lang="cs-CZ" dirty="0" smtClean="0"/>
              <a:t>Vždy se vyplňuje obecná část A a části D, E, F.</a:t>
            </a:r>
            <a:endParaRPr lang="cs-CZ" dirty="0"/>
          </a:p>
          <a:p>
            <a:r>
              <a:rPr lang="cs-CZ" b="1" dirty="0" smtClean="0"/>
              <a:t>Text </a:t>
            </a:r>
            <a:r>
              <a:rPr lang="cs-CZ" b="1" dirty="0"/>
              <a:t>čestného prohlášení není možné upravovat.</a:t>
            </a:r>
          </a:p>
        </p:txBody>
      </p:sp>
    </p:spTree>
    <p:extLst>
      <p:ext uri="{BB962C8B-B14F-4D97-AF65-F5344CB8AC3E}">
        <p14:creationId xmlns:p14="http://schemas.microsoft.com/office/powerpoint/2010/main" val="239691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solidFill>
                  <a:prstClr val="black"/>
                </a:solidFill>
              </a:rPr>
              <a:t>Příloha č. </a:t>
            </a:r>
            <a:r>
              <a:rPr lang="cs-CZ" dirty="0" err="1" smtClean="0">
                <a:solidFill>
                  <a:prstClr val="black"/>
                </a:solidFill>
              </a:rPr>
              <a:t>6b</a:t>
            </a:r>
            <a:r>
              <a:rPr lang="cs-CZ" dirty="0" smtClean="0">
                <a:solidFill>
                  <a:prstClr val="black"/>
                </a:solidFill>
              </a:rPr>
              <a:t> - </a:t>
            </a:r>
            <a:r>
              <a:rPr lang="cs-CZ" dirty="0"/>
              <a:t>Čestné prohlášení - SR žadatelé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Čestné prohlášení jsou povinni předkládat všichni žadatelé ze SR. V případě nutnosti podpisu více statutárními zástupci žadatele, podepisuje toto prohlášení více statutárních zástupců.</a:t>
            </a:r>
          </a:p>
          <a:p>
            <a:r>
              <a:rPr lang="cs-CZ" b="1" dirty="0" smtClean="0"/>
              <a:t>Text čestného prohlášení není možné upravovat.</a:t>
            </a:r>
          </a:p>
        </p:txBody>
      </p:sp>
    </p:spTree>
    <p:extLst>
      <p:ext uri="{BB962C8B-B14F-4D97-AF65-F5344CB8AC3E}">
        <p14:creationId xmlns:p14="http://schemas.microsoft.com/office/powerpoint/2010/main" val="354748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Příloha č. 7 - </a:t>
            </a:r>
            <a:r>
              <a:rPr lang="cs-CZ" dirty="0"/>
              <a:t>Podklady pro posouzení</a:t>
            </a:r>
            <a:br>
              <a:rPr lang="cs-CZ" dirty="0"/>
            </a:br>
            <a:r>
              <a:rPr lang="cs-CZ" dirty="0"/>
              <a:t>finančního zdraví žadatele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093161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Čestné prohlášení žadatele ke zjištění finančního zdraví (neziskové organizace, …) se překládá na </a:t>
            </a:r>
            <a:r>
              <a:rPr lang="cs-CZ" dirty="0" smtClean="0"/>
              <a:t>daném formuláři</a:t>
            </a:r>
            <a:r>
              <a:rPr lang="cs-CZ" dirty="0"/>
              <a:t>, viz </a:t>
            </a:r>
            <a:r>
              <a:rPr lang="cs-CZ" b="1" dirty="0"/>
              <a:t>příloha č. 7 Žádosti o </a:t>
            </a:r>
            <a:r>
              <a:rPr lang="cs-CZ" b="1" dirty="0" err="1"/>
              <a:t>NFP</a:t>
            </a:r>
            <a:r>
              <a:rPr lang="cs-CZ" b="1" dirty="0" smtClean="0"/>
              <a:t>. </a:t>
            </a:r>
          </a:p>
          <a:p>
            <a:r>
              <a:rPr lang="cs-CZ" dirty="0" smtClean="0"/>
              <a:t>Uvádí se </a:t>
            </a:r>
            <a:r>
              <a:rPr lang="cs-CZ" dirty="0" smtClean="0"/>
              <a:t>zde </a:t>
            </a:r>
            <a:r>
              <a:rPr lang="cs-CZ" smtClean="0"/>
              <a:t>tyto položky z </a:t>
            </a:r>
            <a:r>
              <a:rPr lang="cs-CZ" dirty="0" smtClean="0"/>
              <a:t>rozvahy za poslední dva uzavřené hospodářské roky: </a:t>
            </a:r>
            <a:r>
              <a:rPr lang="cs-CZ" b="1" dirty="0" smtClean="0"/>
              <a:t>cizí zdroje, závazky, pohledávky, pasiva celkem.</a:t>
            </a:r>
          </a:p>
          <a:p>
            <a:r>
              <a:rPr lang="cs-CZ" dirty="0" smtClean="0"/>
              <a:t>Subjekty uvedené v poznámce pod čarou tuto přílohu nepředkládají (např. obce, kraje…).</a:t>
            </a:r>
          </a:p>
          <a:p>
            <a:r>
              <a:rPr lang="cs-CZ" dirty="0" smtClean="0"/>
              <a:t>U subjektů</a:t>
            </a:r>
            <a:r>
              <a:rPr lang="cs-CZ" dirty="0"/>
              <a:t>, které nemají ukončené alespoň dva hospodářské roky před předložením žádosti o </a:t>
            </a:r>
            <a:r>
              <a:rPr lang="cs-CZ" dirty="0" err="1"/>
              <a:t>NFP</a:t>
            </a:r>
            <a:r>
              <a:rPr lang="cs-CZ" dirty="0"/>
              <a:t>, se </a:t>
            </a:r>
            <a:r>
              <a:rPr lang="cs-CZ" dirty="0" smtClean="0"/>
              <a:t>tabulka v příloze </a:t>
            </a:r>
            <a:r>
              <a:rPr lang="cs-CZ" dirty="0"/>
              <a:t>nevyplňuje.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302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solidFill>
                  <a:prstClr val="black"/>
                </a:solidFill>
              </a:rPr>
              <a:t>Příloha č. </a:t>
            </a:r>
            <a:r>
              <a:rPr lang="cs-CZ" dirty="0" smtClean="0">
                <a:solidFill>
                  <a:prstClr val="black"/>
                </a:solidFill>
              </a:rPr>
              <a:t>8 - </a:t>
            </a:r>
            <a:r>
              <a:rPr lang="cs-CZ" dirty="0"/>
              <a:t>Dohoda o spolupráci partnerů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Dohodu najdete na stránkách Správců jako přílohu </a:t>
            </a:r>
            <a:r>
              <a:rPr lang="cs-CZ" dirty="0" err="1" smtClean="0"/>
              <a:t>č.II</a:t>
            </a:r>
            <a:r>
              <a:rPr lang="cs-CZ" dirty="0" smtClean="0"/>
              <a:t>. 8 k Příručce pro žadatele a konečné uživatele.</a:t>
            </a:r>
          </a:p>
          <a:p>
            <a:r>
              <a:rPr lang="cs-CZ" dirty="0" smtClean="0"/>
              <a:t>Dohodu uzavírá žadatel se všemi partnery podílejícími se na realizaci malého projektu. </a:t>
            </a:r>
          </a:p>
          <a:p>
            <a:r>
              <a:rPr lang="cs-CZ" dirty="0" smtClean="0"/>
              <a:t>Vzor této dohody definuje minimální rozsah práv a povinností jednotlivých partnerů a žadatel si ho může doplnit a rozšířit.</a:t>
            </a:r>
          </a:p>
          <a:p>
            <a:r>
              <a:rPr lang="cs-CZ" dirty="0" smtClean="0"/>
              <a:t>Dohodu předkládá žadatel, podepisují ji statutární zástupci všech projektových partnerů.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17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solidFill>
                  <a:prstClr val="black"/>
                </a:solidFill>
              </a:rPr>
              <a:t>Příloha č. </a:t>
            </a:r>
            <a:r>
              <a:rPr lang="cs-CZ" dirty="0" smtClean="0">
                <a:solidFill>
                  <a:prstClr val="black"/>
                </a:solidFill>
              </a:rPr>
              <a:t>9 - </a:t>
            </a:r>
            <a:r>
              <a:rPr lang="cs-CZ" dirty="0"/>
              <a:t>Příprava malého projektu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Doložit minimálně: </a:t>
            </a:r>
          </a:p>
          <a:p>
            <a:r>
              <a:rPr lang="cs-CZ" dirty="0" smtClean="0"/>
              <a:t>Dva zápisy </a:t>
            </a:r>
            <a:r>
              <a:rPr lang="cs-CZ" dirty="0"/>
              <a:t>ze společných </a:t>
            </a:r>
            <a:r>
              <a:rPr lang="cs-CZ" dirty="0" smtClean="0"/>
              <a:t>jednání včetně prezenční </a:t>
            </a:r>
            <a:r>
              <a:rPr lang="cs-CZ" dirty="0"/>
              <a:t>listiny, </a:t>
            </a:r>
            <a:endParaRPr lang="cs-CZ" dirty="0" smtClean="0"/>
          </a:p>
          <a:p>
            <a:r>
              <a:rPr lang="cs-CZ" dirty="0"/>
              <a:t>F</a:t>
            </a:r>
            <a:r>
              <a:rPr lang="cs-CZ" dirty="0" smtClean="0"/>
              <a:t>otodokumentaci, </a:t>
            </a:r>
          </a:p>
          <a:p>
            <a:r>
              <a:rPr lang="cs-CZ" dirty="0" smtClean="0"/>
              <a:t>E-mailovou korespondenci (je-li k dispozici).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694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Následující doklady se předkládají pouze u malých projektů ve kterých jsou realizovány stavební investice.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210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74639"/>
            <a:ext cx="8784976" cy="1143000"/>
          </a:xfrm>
        </p:spPr>
        <p:txBody>
          <a:bodyPr>
            <a:noAutofit/>
          </a:bodyPr>
          <a:lstStyle/>
          <a:p>
            <a:r>
              <a:rPr lang="cs-CZ" sz="3600" dirty="0" smtClean="0"/>
              <a:t>Příloha č. 10 - </a:t>
            </a:r>
            <a:r>
              <a:rPr lang="cs-CZ" sz="3600" dirty="0"/>
              <a:t>Doklady prokazující vlastnické</a:t>
            </a:r>
            <a:br>
              <a:rPr lang="cs-CZ" sz="3600" dirty="0"/>
            </a:br>
            <a:r>
              <a:rPr lang="cs-CZ" sz="3600" dirty="0"/>
              <a:t>právo k nemovitostem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97151"/>
          </a:xfrm>
        </p:spPr>
        <p:txBody>
          <a:bodyPr>
            <a:normAutofit fontScale="77500" lnSpcReduction="20000"/>
          </a:bodyPr>
          <a:lstStyle/>
          <a:p>
            <a:r>
              <a:rPr lang="cs-CZ" b="1" dirty="0"/>
              <a:t>Ověřená Kopie katastrální mapy</a:t>
            </a:r>
          </a:p>
          <a:p>
            <a:r>
              <a:rPr lang="cs-CZ" dirty="0"/>
              <a:t>Ověřená Kopie katastrální mapy k nemovitostem, ve kterých má být realizovaný malý projekt, která </a:t>
            </a:r>
            <a:r>
              <a:rPr lang="cs-CZ" dirty="0" smtClean="0"/>
              <a:t>je použitelná </a:t>
            </a:r>
            <a:r>
              <a:rPr lang="cs-CZ" dirty="0"/>
              <a:t>k právním úkonům ke dni podání žádosti o </a:t>
            </a:r>
            <a:r>
              <a:rPr lang="cs-CZ" dirty="0" err="1"/>
              <a:t>NFP</a:t>
            </a:r>
            <a:r>
              <a:rPr lang="cs-CZ" dirty="0"/>
              <a:t> a není starší </a:t>
            </a:r>
            <a:r>
              <a:rPr lang="cs-CZ" dirty="0" smtClean="0"/>
              <a:t>než </a:t>
            </a:r>
            <a:r>
              <a:rPr lang="cs-CZ" dirty="0"/>
              <a:t>3 měsíce.</a:t>
            </a:r>
          </a:p>
          <a:p>
            <a:r>
              <a:rPr lang="cs-CZ" dirty="0"/>
              <a:t>Žadatel/partner je povinný na katastrální mapě dotčené nemovitosti barevně vyznačit.</a:t>
            </a:r>
          </a:p>
          <a:p>
            <a:r>
              <a:rPr lang="cs-CZ" dirty="0" smtClean="0"/>
              <a:t>V </a:t>
            </a:r>
            <a:r>
              <a:rPr lang="cs-CZ" dirty="0"/>
              <a:t>případě stavební nebo investiční činnosti se předložené doklady o vlastnictví, resp. jiných právech </a:t>
            </a:r>
            <a:r>
              <a:rPr lang="cs-CZ" dirty="0" smtClean="0"/>
              <a:t>na majetek </a:t>
            </a:r>
            <a:r>
              <a:rPr lang="cs-CZ" dirty="0"/>
              <a:t>vztahují ke stavbám a pozemkům, na kterých bude žadatel tyto aktivity </a:t>
            </a:r>
            <a:r>
              <a:rPr lang="cs-CZ" dirty="0" smtClean="0"/>
              <a:t>realizovat, dokládají čestným </a:t>
            </a:r>
            <a:r>
              <a:rPr lang="cs-CZ" dirty="0"/>
              <a:t>prohlášením při podání </a:t>
            </a:r>
            <a:r>
              <a:rPr lang="cs-CZ" dirty="0" smtClean="0"/>
              <a:t>žádosti</a:t>
            </a:r>
            <a:r>
              <a:rPr lang="cs-CZ" dirty="0"/>
              <a:t> </a:t>
            </a:r>
            <a:r>
              <a:rPr lang="cs-CZ" dirty="0" smtClean="0"/>
              <a:t>(součást přílohy </a:t>
            </a:r>
            <a:r>
              <a:rPr lang="cs-CZ" dirty="0"/>
              <a:t>č. </a:t>
            </a:r>
            <a:r>
              <a:rPr lang="cs-CZ" dirty="0" err="1"/>
              <a:t>6a</a:t>
            </a:r>
            <a:r>
              <a:rPr lang="cs-CZ" dirty="0"/>
              <a:t>/</a:t>
            </a:r>
            <a:r>
              <a:rPr lang="cs-CZ" dirty="0" err="1"/>
              <a:t>6b</a:t>
            </a:r>
            <a:r>
              <a:rPr lang="cs-CZ" dirty="0"/>
              <a:t> žádosti o </a:t>
            </a:r>
            <a:r>
              <a:rPr lang="cs-CZ" dirty="0" err="1"/>
              <a:t>NFP</a:t>
            </a:r>
            <a:r>
              <a:rPr lang="cs-CZ" dirty="0"/>
              <a:t>) a konkrétní </a:t>
            </a:r>
            <a:r>
              <a:rPr lang="cs-CZ" dirty="0" smtClean="0"/>
              <a:t>dokumenty, </a:t>
            </a:r>
            <a:r>
              <a:rPr lang="cs-CZ" dirty="0" err="1" smtClean="0"/>
              <a:t>LV</a:t>
            </a:r>
            <a:r>
              <a:rPr lang="cs-CZ" dirty="0" smtClean="0"/>
              <a:t> </a:t>
            </a:r>
            <a:r>
              <a:rPr lang="cs-CZ" dirty="0"/>
              <a:t>či smlouvy dokládá žadatel </a:t>
            </a:r>
            <a:r>
              <a:rPr lang="cs-CZ" dirty="0" smtClean="0"/>
              <a:t>až před </a:t>
            </a:r>
            <a:r>
              <a:rPr lang="cs-CZ" dirty="0"/>
              <a:t>vydáním Oznámení o schválení žádosti o </a:t>
            </a:r>
            <a:r>
              <a:rPr lang="cs-CZ" dirty="0" err="1"/>
              <a:t>NFP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326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dirty="0" smtClean="0"/>
              <a:t>Příloha č. 11 - </a:t>
            </a:r>
            <a:r>
              <a:rPr lang="cs-CZ" sz="3600" dirty="0"/>
              <a:t>Doklady k povolení stavby –</a:t>
            </a:r>
            <a:br>
              <a:rPr lang="cs-CZ" sz="3600" dirty="0"/>
            </a:br>
            <a:r>
              <a:rPr lang="cs-CZ" sz="3600" dirty="0"/>
              <a:t>doklad o zahájení řízení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01140"/>
          </a:xfrm>
        </p:spPr>
        <p:txBody>
          <a:bodyPr>
            <a:normAutofit fontScale="77500" lnSpcReduction="20000"/>
          </a:bodyPr>
          <a:lstStyle/>
          <a:p>
            <a:r>
              <a:rPr lang="cs-CZ" dirty="0"/>
              <a:t>Žadatel při předkládání žádosti o </a:t>
            </a:r>
            <a:r>
              <a:rPr lang="cs-CZ" dirty="0" err="1"/>
              <a:t>NFP</a:t>
            </a:r>
            <a:r>
              <a:rPr lang="cs-CZ" dirty="0"/>
              <a:t> předkládá minimálně doklad o podání žádosti o zahájení stavebního </a:t>
            </a:r>
            <a:r>
              <a:rPr lang="cs-CZ" dirty="0" smtClean="0"/>
              <a:t>řízení na </a:t>
            </a:r>
            <a:r>
              <a:rPr lang="cs-CZ" dirty="0"/>
              <a:t>stavebním úřadě.</a:t>
            </a:r>
          </a:p>
          <a:p>
            <a:r>
              <a:rPr lang="cs-CZ" dirty="0" smtClean="0"/>
              <a:t>V </a:t>
            </a:r>
            <a:r>
              <a:rPr lang="cs-CZ" dirty="0"/>
              <a:t>případě, že má žadatel/partner pro dané stavební práce už vydané oprávnění k uskutečnění stavebních </a:t>
            </a:r>
            <a:r>
              <a:rPr lang="cs-CZ" dirty="0" smtClean="0"/>
              <a:t>prací, může </a:t>
            </a:r>
            <a:r>
              <a:rPr lang="cs-CZ" dirty="0"/>
              <a:t>ho předložit se žádostí o </a:t>
            </a:r>
            <a:r>
              <a:rPr lang="cs-CZ" dirty="0" err="1"/>
              <a:t>NFP</a:t>
            </a:r>
            <a:r>
              <a:rPr lang="cs-CZ" dirty="0" smtClean="0"/>
              <a:t>. </a:t>
            </a:r>
          </a:p>
          <a:p>
            <a:r>
              <a:rPr lang="cs-CZ" dirty="0" smtClean="0"/>
              <a:t>Potřebné vyjádření stavebního úřadu (právoplatné stavební povolení) se dokládá nejpozději před podpisem Smlouvy, pokud nebylo součástí Žádosti o </a:t>
            </a:r>
            <a:r>
              <a:rPr lang="cs-CZ" dirty="0" err="1" smtClean="0"/>
              <a:t>NFP</a:t>
            </a:r>
            <a:r>
              <a:rPr lang="cs-CZ" dirty="0" smtClean="0"/>
              <a:t>).</a:t>
            </a:r>
            <a:endParaRPr lang="cs-CZ" dirty="0"/>
          </a:p>
          <a:p>
            <a:r>
              <a:rPr lang="cs-CZ" dirty="0"/>
              <a:t>V případě, že stavební práce nepodléhají územnímu řízení, ani vydání územního souhlasu (v případě </a:t>
            </a:r>
            <a:r>
              <a:rPr lang="cs-CZ" dirty="0" smtClean="0"/>
              <a:t>menších staveb </a:t>
            </a:r>
            <a:r>
              <a:rPr lang="cs-CZ" dirty="0"/>
              <a:t>a drobných úprav uvedených v § 79-80 stavebního zákona v ČR, vyplňuje žadatel z ČR část </a:t>
            </a:r>
            <a:r>
              <a:rPr lang="cs-CZ" dirty="0" err="1" smtClean="0"/>
              <a:t>C2</a:t>
            </a:r>
            <a:r>
              <a:rPr lang="cs-CZ" dirty="0" smtClean="0"/>
              <a:t> čestného prohlášení (</a:t>
            </a:r>
            <a:r>
              <a:rPr lang="cs-CZ" dirty="0" err="1" smtClean="0"/>
              <a:t>příl</a:t>
            </a:r>
            <a:r>
              <a:rPr lang="cs-CZ" dirty="0" smtClean="0"/>
              <a:t>. </a:t>
            </a:r>
            <a:r>
              <a:rPr lang="cs-CZ" dirty="0" err="1" smtClean="0"/>
              <a:t>6a</a:t>
            </a:r>
            <a:r>
              <a:rPr lang="cs-CZ" dirty="0" smtClean="0"/>
              <a:t> </a:t>
            </a:r>
            <a:r>
              <a:rPr lang="cs-CZ" dirty="0" err="1" smtClean="0"/>
              <a:t>ŽoNFP</a:t>
            </a:r>
            <a:r>
              <a:rPr lang="cs-CZ" dirty="0" smtClean="0"/>
              <a:t>) </a:t>
            </a:r>
            <a:r>
              <a:rPr lang="cs-CZ" dirty="0"/>
              <a:t>s odkazem na příslušný paragraf a jeho písmeno.</a:t>
            </a:r>
          </a:p>
        </p:txBody>
      </p:sp>
    </p:spTree>
    <p:extLst>
      <p:ext uri="{BB962C8B-B14F-4D97-AF65-F5344CB8AC3E}">
        <p14:creationId xmlns:p14="http://schemas.microsoft.com/office/powerpoint/2010/main" val="304103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Příloha č. 12 - </a:t>
            </a:r>
            <a:r>
              <a:rPr lang="cs-CZ" dirty="0"/>
              <a:t>Technická dokumentace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cs-CZ" sz="2800" dirty="0">
                <a:solidFill>
                  <a:prstClr val="black"/>
                </a:solidFill>
              </a:rPr>
              <a:t>Dokládá se technická dokumentace/projektová dokumentace nebo projekt předložený stavebnímu úřadu společně s Ohlášením nebo žádostí o územní souhlas, resp. projektová dokumentace pro stavební povolení, nebo jakákoliv jiná technická dokumentace a popis stavebních úprav a prací včetně položkových rozpočtů. Dále žadatel dokládá fotodokumentaci stávajícího stavu objektu.</a:t>
            </a:r>
          </a:p>
          <a:p>
            <a:pPr lvl="0"/>
            <a:r>
              <a:rPr lang="cs-CZ" sz="2800" dirty="0">
                <a:solidFill>
                  <a:prstClr val="black"/>
                </a:solidFill>
              </a:rPr>
              <a:t>Žadatel ji dokládá při předkládání žádosti o </a:t>
            </a:r>
            <a:r>
              <a:rPr lang="cs-CZ" sz="2800" dirty="0" err="1">
                <a:solidFill>
                  <a:prstClr val="black"/>
                </a:solidFill>
              </a:rPr>
              <a:t>NFP</a:t>
            </a:r>
            <a:r>
              <a:rPr lang="cs-CZ" sz="2800" dirty="0">
                <a:solidFill>
                  <a:prstClr val="black"/>
                </a:solidFill>
              </a:rPr>
              <a:t> v tomto rozsahu: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prstClr val="black"/>
                </a:solidFill>
              </a:rPr>
              <a:t>výkresová část,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prstClr val="black"/>
                </a:solidFill>
              </a:rPr>
              <a:t>položkový rozpočet projektu včetně výkazu výměr,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prstClr val="black"/>
                </a:solidFill>
              </a:rPr>
              <a:t>technická zpráva</a:t>
            </a:r>
            <a:r>
              <a:rPr lang="cs-CZ" sz="2800" dirty="0">
                <a:solidFill>
                  <a:prstClr val="black"/>
                </a:solidFill>
              </a:rPr>
              <a:t>.</a:t>
            </a:r>
            <a:endParaRPr lang="cs-CZ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80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Příloha č. 13 - </a:t>
            </a:r>
            <a:r>
              <a:rPr lang="cs-CZ" dirty="0"/>
              <a:t>Fotodokumentace</a:t>
            </a:r>
            <a:br>
              <a:rPr lang="cs-CZ" dirty="0"/>
            </a:br>
            <a:r>
              <a:rPr lang="cs-CZ" dirty="0"/>
              <a:t>stavebního objektu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01140"/>
          </a:xfrm>
        </p:spPr>
        <p:txBody>
          <a:bodyPr>
            <a:normAutofit fontScale="70000" lnSpcReduction="20000"/>
          </a:bodyPr>
          <a:lstStyle/>
          <a:p>
            <a:r>
              <a:rPr lang="cs-CZ" dirty="0"/>
              <a:t>Fotodokumentace v elektronické podobě v minimálním rozsahu </a:t>
            </a:r>
            <a:r>
              <a:rPr lang="cs-CZ" b="1" dirty="0"/>
              <a:t>5 fotografií v případě rekonstrukce budovy</a:t>
            </a:r>
            <a:r>
              <a:rPr lang="cs-CZ" dirty="0"/>
              <a:t> </a:t>
            </a:r>
            <a:r>
              <a:rPr lang="cs-CZ" dirty="0" smtClean="0"/>
              <a:t>nebo </a:t>
            </a:r>
            <a:r>
              <a:rPr lang="cs-CZ" b="1" dirty="0" smtClean="0"/>
              <a:t>3 </a:t>
            </a:r>
            <a:r>
              <a:rPr lang="cs-CZ" b="1" dirty="0"/>
              <a:t>fotografií v případě rekonstrukce liniové stavby.</a:t>
            </a:r>
          </a:p>
          <a:p>
            <a:r>
              <a:rPr lang="cs-CZ" dirty="0"/>
              <a:t>V případě rekonstrukce budovy – fotodokumentace znázorňující současný stav exteriéru/anebo </a:t>
            </a:r>
            <a:r>
              <a:rPr lang="cs-CZ" dirty="0" smtClean="0"/>
              <a:t>interiéru stavebního objektu ze </a:t>
            </a:r>
            <a:r>
              <a:rPr lang="cs-CZ" dirty="0"/>
              <a:t>všech stran budovy a všech prostor. </a:t>
            </a:r>
            <a:endParaRPr lang="cs-CZ" dirty="0" smtClean="0"/>
          </a:p>
          <a:p>
            <a:r>
              <a:rPr lang="cs-CZ" dirty="0" smtClean="0"/>
              <a:t>V </a:t>
            </a:r>
            <a:r>
              <a:rPr lang="cs-CZ" dirty="0"/>
              <a:t>případě rekonstrukce liniové stavby – fotodokumentace znázorňující současný stav (tj. místa realizace </a:t>
            </a:r>
            <a:r>
              <a:rPr lang="cs-CZ" dirty="0" smtClean="0"/>
              <a:t>malého projektu</a:t>
            </a:r>
            <a:r>
              <a:rPr lang="cs-CZ" dirty="0"/>
              <a:t>) ze všech stran. </a:t>
            </a:r>
            <a:endParaRPr lang="cs-CZ" dirty="0" smtClean="0"/>
          </a:p>
          <a:p>
            <a:r>
              <a:rPr lang="cs-CZ" dirty="0" smtClean="0"/>
              <a:t>V </a:t>
            </a:r>
            <a:r>
              <a:rPr lang="cs-CZ" dirty="0"/>
              <a:t>případě, že k projektu existuje vizualizace, případová studie nebo </a:t>
            </a:r>
            <a:r>
              <a:rPr lang="cs-CZ" dirty="0" smtClean="0"/>
              <a:t>studie uskutečnitelnosti</a:t>
            </a:r>
            <a:r>
              <a:rPr lang="cs-CZ" dirty="0"/>
              <a:t>, může být součástí přílohy.</a:t>
            </a:r>
          </a:p>
          <a:p>
            <a:r>
              <a:rPr lang="cs-CZ" dirty="0"/>
              <a:t>V případě výstavby nového objektu, resp. výstavby liniové stavby může být součástí této přílohy </a:t>
            </a:r>
            <a:r>
              <a:rPr lang="cs-CZ" dirty="0" smtClean="0"/>
              <a:t>např. vizualizace</a:t>
            </a:r>
            <a:r>
              <a:rPr lang="cs-CZ" dirty="0"/>
              <a:t>, případová studie nebo studie uskutečnitelnosti (je-li relevantní).</a:t>
            </a:r>
          </a:p>
          <a:p>
            <a:r>
              <a:rPr lang="cs-CZ" b="1" dirty="0" smtClean="0"/>
              <a:t>Tato příloha se dokládá pouze elektronicky </a:t>
            </a:r>
            <a:r>
              <a:rPr lang="cs-CZ" dirty="0" smtClean="0"/>
              <a:t>– </a:t>
            </a:r>
            <a:r>
              <a:rPr lang="cs-CZ" dirty="0"/>
              <a:t>CD, DVD, </a:t>
            </a:r>
            <a:r>
              <a:rPr lang="cs-CZ" dirty="0" smtClean="0"/>
              <a:t>USB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233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74639"/>
            <a:ext cx="8712968" cy="1143000"/>
          </a:xfrm>
        </p:spPr>
        <p:txBody>
          <a:bodyPr>
            <a:noAutofit/>
          </a:bodyPr>
          <a:lstStyle/>
          <a:p>
            <a:r>
              <a:rPr lang="cs-CZ" sz="3200" dirty="0" smtClean="0"/>
              <a:t>Příloha č. </a:t>
            </a:r>
            <a:r>
              <a:rPr lang="cs-CZ" sz="3200" dirty="0" err="1" smtClean="0"/>
              <a:t>14a</a:t>
            </a:r>
            <a:r>
              <a:rPr lang="cs-CZ" sz="3200" dirty="0" smtClean="0"/>
              <a:t> - Vyjádření </a:t>
            </a:r>
            <a:r>
              <a:rPr lang="cs-CZ" sz="3200" dirty="0"/>
              <a:t>příslušného orgánu</a:t>
            </a:r>
            <a:br>
              <a:rPr lang="cs-CZ" sz="3200" dirty="0"/>
            </a:br>
            <a:r>
              <a:rPr lang="pt-BR" sz="3200" dirty="0"/>
              <a:t>k územím NATURA 2000 – </a:t>
            </a:r>
            <a:r>
              <a:rPr lang="pt-BR" sz="3200" dirty="0" smtClean="0"/>
              <a:t>ČR</a:t>
            </a:r>
            <a:r>
              <a:rPr lang="cs-CZ" sz="3200" dirty="0" smtClean="0"/>
              <a:t> žadatelé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53135"/>
          </a:xfrm>
        </p:spPr>
        <p:txBody>
          <a:bodyPr>
            <a:normAutofit fontScale="77500" lnSpcReduction="20000"/>
          </a:bodyPr>
          <a:lstStyle/>
          <a:p>
            <a:r>
              <a:rPr lang="cs-CZ" dirty="0"/>
              <a:t>Žadatel předkládá čestné prohlášení jako součást přílohy </a:t>
            </a:r>
            <a:r>
              <a:rPr lang="cs-CZ" dirty="0" err="1"/>
              <a:t>6a</a:t>
            </a:r>
            <a:r>
              <a:rPr lang="cs-CZ" dirty="0"/>
              <a:t> - malý projekt není realizovaný na území soustavy NATURA 2000 a území soustavy NATURA 2000 nemůže být realizací malého projektu dotčeno.</a:t>
            </a:r>
          </a:p>
          <a:p>
            <a:r>
              <a:rPr lang="cs-CZ" dirty="0"/>
              <a:t>Pokud je malý projekt realizovaný na území soustavy NATURA 2000 nebo toto území může být realizací malého projektu dotčeno – předkládá se stanovisko příslušného orgánu ochrany přírody (krajský úřad nebo správa CHKO či </a:t>
            </a:r>
            <a:r>
              <a:rPr lang="cs-CZ" dirty="0" err="1"/>
              <a:t>NP</a:t>
            </a:r>
            <a:r>
              <a:rPr lang="cs-CZ" dirty="0"/>
              <a:t>) ve smyslu přílohy č. II. 4 Příručky pro žadatele a konečné uživatele </a:t>
            </a:r>
          </a:p>
          <a:p>
            <a:r>
              <a:rPr lang="cs-CZ" dirty="0"/>
              <a:t>Je-li součástí  MP stavební řízení, je vyjádření orgánu ochrany přírody jeho součástí.</a:t>
            </a:r>
          </a:p>
          <a:p>
            <a:r>
              <a:rPr lang="cs-CZ" dirty="0"/>
              <a:t>Správce si může v případě pochybností toto stanovisko vyžádat.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2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 smtClean="0"/>
              <a:t>Příloha č. </a:t>
            </a:r>
            <a:r>
              <a:rPr lang="cs-CZ" sz="3200" dirty="0" err="1" smtClean="0"/>
              <a:t>14b</a:t>
            </a:r>
            <a:r>
              <a:rPr lang="cs-CZ" sz="3200" dirty="0" smtClean="0"/>
              <a:t> - Vyjádření příslušného orgánu</a:t>
            </a:r>
            <a:br>
              <a:rPr lang="cs-CZ" sz="3200" dirty="0" smtClean="0"/>
            </a:br>
            <a:r>
              <a:rPr lang="pt-BR" sz="3200" dirty="0" smtClean="0"/>
              <a:t>k územím NATURA 2000 – </a:t>
            </a:r>
            <a:r>
              <a:rPr lang="cs-CZ" sz="3200" dirty="0" smtClean="0"/>
              <a:t>S</a:t>
            </a:r>
            <a:r>
              <a:rPr lang="pt-BR" sz="3200" dirty="0" smtClean="0"/>
              <a:t>R</a:t>
            </a:r>
            <a:r>
              <a:rPr lang="cs-CZ" sz="3200" dirty="0" smtClean="0"/>
              <a:t> žadatelé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5129"/>
          </a:xfrm>
        </p:spPr>
        <p:txBody>
          <a:bodyPr>
            <a:normAutofit fontScale="70000" lnSpcReduction="20000"/>
          </a:bodyPr>
          <a:lstStyle/>
          <a:p>
            <a:r>
              <a:rPr lang="cs-CZ" dirty="0" smtClean="0"/>
              <a:t>Žadatel </a:t>
            </a:r>
            <a:r>
              <a:rPr lang="cs-CZ" dirty="0"/>
              <a:t>ze SR postupuje v souladu so zákonem č. 24/2006 Z. z. o </a:t>
            </a:r>
            <a:r>
              <a:rPr lang="cs-CZ" dirty="0" err="1"/>
              <a:t>posudzovaní</a:t>
            </a:r>
            <a:r>
              <a:rPr lang="cs-CZ" dirty="0"/>
              <a:t> </a:t>
            </a:r>
            <a:r>
              <a:rPr lang="cs-CZ" dirty="0" err="1"/>
              <a:t>vplyvov</a:t>
            </a:r>
            <a:r>
              <a:rPr lang="cs-CZ" dirty="0"/>
              <a:t> na životné </a:t>
            </a:r>
            <a:r>
              <a:rPr lang="cs-CZ" dirty="0" err="1"/>
              <a:t>prostredie</a:t>
            </a:r>
            <a:r>
              <a:rPr lang="cs-CZ" dirty="0"/>
              <a:t> a </a:t>
            </a:r>
            <a:r>
              <a:rPr lang="cs-CZ" dirty="0" smtClean="0"/>
              <a:t>o </a:t>
            </a:r>
            <a:r>
              <a:rPr lang="cs-CZ" dirty="0" err="1" smtClean="0"/>
              <a:t>zmene</a:t>
            </a:r>
            <a:r>
              <a:rPr lang="cs-CZ" dirty="0" smtClean="0"/>
              <a:t> </a:t>
            </a:r>
            <a:r>
              <a:rPr lang="cs-CZ" dirty="0"/>
              <a:t>a </a:t>
            </a:r>
            <a:r>
              <a:rPr lang="cs-CZ" dirty="0" err="1"/>
              <a:t>doplnení</a:t>
            </a:r>
            <a:r>
              <a:rPr lang="cs-CZ" dirty="0"/>
              <a:t> </a:t>
            </a:r>
            <a:r>
              <a:rPr lang="cs-CZ" dirty="0" err="1"/>
              <a:t>niektorých</a:t>
            </a:r>
            <a:r>
              <a:rPr lang="cs-CZ" dirty="0"/>
              <a:t> </a:t>
            </a:r>
            <a:r>
              <a:rPr lang="cs-CZ" dirty="0" err="1"/>
              <a:t>zákonov</a:t>
            </a:r>
            <a:r>
              <a:rPr lang="cs-CZ" dirty="0"/>
              <a:t> ve znění pozdějších předpisů.</a:t>
            </a:r>
          </a:p>
          <a:p>
            <a:r>
              <a:rPr lang="cs-CZ" dirty="0"/>
              <a:t>Žadatel je povinen prokázat soulad aktivit s požadavky v oblasti posuzování vlivu na životní prostředí, resp. </a:t>
            </a:r>
            <a:r>
              <a:rPr lang="cs-CZ" dirty="0" smtClean="0"/>
              <a:t>že projekt </a:t>
            </a:r>
            <a:r>
              <a:rPr lang="cs-CZ" dirty="0"/>
              <a:t>nebude mít nepříznivý vliv na území soustavy NATURA 2000 (je-li relevantní s ohledem na </a:t>
            </a:r>
            <a:r>
              <a:rPr lang="cs-CZ" dirty="0" smtClean="0"/>
              <a:t>způsobilé aktivity </a:t>
            </a:r>
            <a:r>
              <a:rPr lang="cs-CZ" dirty="0"/>
              <a:t>vykonávané v rámci projektu). </a:t>
            </a:r>
            <a:endParaRPr lang="cs-CZ" dirty="0" smtClean="0"/>
          </a:p>
          <a:p>
            <a:r>
              <a:rPr lang="cs-CZ" dirty="0" smtClean="0"/>
              <a:t>Bližší </a:t>
            </a:r>
            <a:r>
              <a:rPr lang="cs-CZ" dirty="0"/>
              <a:t>informace jsou uvedeny v příloze č. </a:t>
            </a:r>
            <a:r>
              <a:rPr lang="cs-CZ" dirty="0" err="1"/>
              <a:t>II.4</a:t>
            </a:r>
            <a:r>
              <a:rPr lang="cs-CZ" dirty="0"/>
              <a:t>; a č. </a:t>
            </a:r>
            <a:r>
              <a:rPr lang="cs-CZ" dirty="0" err="1"/>
              <a:t>II.4b</a:t>
            </a:r>
            <a:r>
              <a:rPr lang="cs-CZ" dirty="0"/>
              <a:t>) Příručky </a:t>
            </a:r>
            <a:r>
              <a:rPr lang="cs-CZ" dirty="0" smtClean="0"/>
              <a:t>pro žadatele </a:t>
            </a:r>
            <a:r>
              <a:rPr lang="cs-CZ" dirty="0"/>
              <a:t>a konečného </a:t>
            </a:r>
            <a:r>
              <a:rPr lang="cs-CZ" dirty="0" smtClean="0"/>
              <a:t>uživatele</a:t>
            </a:r>
          </a:p>
          <a:p>
            <a:r>
              <a:rPr lang="cs-CZ" dirty="0" smtClean="0"/>
              <a:t>Způsob </a:t>
            </a:r>
            <a:r>
              <a:rPr lang="cs-CZ" dirty="0"/>
              <a:t>prokázání této skutečnosti vychází z příslušných národních </a:t>
            </a:r>
            <a:r>
              <a:rPr lang="cs-CZ" dirty="0" smtClean="0"/>
              <a:t>právních předpisů </a:t>
            </a:r>
            <a:r>
              <a:rPr lang="cs-CZ" dirty="0"/>
              <a:t>a liší se v závislosti na charakteru projektových aktivit a místa jejich realizace. </a:t>
            </a:r>
            <a:endParaRPr lang="cs-CZ" dirty="0" smtClean="0"/>
          </a:p>
          <a:p>
            <a:r>
              <a:rPr lang="cs-CZ" dirty="0"/>
              <a:t>Ž</a:t>
            </a:r>
            <a:r>
              <a:rPr lang="cs-CZ" dirty="0" smtClean="0"/>
              <a:t>adatel při </a:t>
            </a:r>
            <a:r>
              <a:rPr lang="cs-CZ" dirty="0"/>
              <a:t>přípravě malého projektu ověří </a:t>
            </a:r>
            <a:r>
              <a:rPr lang="cs-CZ" dirty="0" smtClean="0"/>
              <a:t>zda </a:t>
            </a:r>
            <a:r>
              <a:rPr lang="cs-CZ" dirty="0"/>
              <a:t>jsou aktivity plánované v rámci chráněných území </a:t>
            </a:r>
            <a:r>
              <a:rPr lang="cs-CZ" dirty="0" smtClean="0"/>
              <a:t>nebo v </a:t>
            </a:r>
            <a:r>
              <a:rPr lang="cs-CZ" dirty="0"/>
              <a:t>jejich blízkosti, </a:t>
            </a:r>
            <a:r>
              <a:rPr lang="cs-CZ" dirty="0" smtClean="0"/>
              <a:t>resp. mimo </a:t>
            </a:r>
            <a:r>
              <a:rPr lang="cs-CZ" dirty="0"/>
              <a:t>chráněná </a:t>
            </a:r>
            <a:r>
              <a:rPr lang="cs-CZ" dirty="0" smtClean="0"/>
              <a:t>území </a:t>
            </a:r>
            <a:r>
              <a:rPr lang="cs-CZ" dirty="0"/>
              <a:t>a to, zda aktivity malého projektu vyžadují potvrzení </a:t>
            </a:r>
            <a:r>
              <a:rPr lang="cs-CZ" dirty="0" smtClean="0"/>
              <a:t>okresního úřadu </a:t>
            </a:r>
            <a:r>
              <a:rPr lang="cs-CZ" dirty="0"/>
              <a:t>v sídle kraje.</a:t>
            </a:r>
          </a:p>
        </p:txBody>
      </p:sp>
    </p:spTree>
    <p:extLst>
      <p:ext uri="{BB962C8B-B14F-4D97-AF65-F5344CB8AC3E}">
        <p14:creationId xmlns:p14="http://schemas.microsoft.com/office/powerpoint/2010/main" val="5382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dirty="0" smtClean="0"/>
              <a:t>Příloha č. 15 - </a:t>
            </a:r>
            <a:r>
              <a:rPr lang="pl-PL" sz="3600" dirty="0" smtClean="0"/>
              <a:t>Elektronická </a:t>
            </a:r>
            <a:r>
              <a:rPr lang="pl-PL" sz="3600" dirty="0"/>
              <a:t>verze žádosti </a:t>
            </a: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>na CD </a:t>
            </a:r>
            <a:r>
              <a:rPr lang="cs-CZ" sz="3600" dirty="0" smtClean="0"/>
              <a:t>resp</a:t>
            </a:r>
            <a:r>
              <a:rPr lang="cs-CZ" sz="3600" dirty="0"/>
              <a:t>. DVD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dirty="0"/>
              <a:t>Žadatel na elektronickém nosiči (CD/DVD/USB) předkládá:</a:t>
            </a:r>
          </a:p>
          <a:p>
            <a:r>
              <a:rPr lang="cs-CZ" dirty="0" smtClean="0"/>
              <a:t>žádost </a:t>
            </a:r>
            <a:r>
              <a:rPr lang="cs-CZ" dirty="0"/>
              <a:t>o </a:t>
            </a:r>
            <a:r>
              <a:rPr lang="cs-CZ" dirty="0" err="1"/>
              <a:t>NFP</a:t>
            </a:r>
            <a:r>
              <a:rPr lang="cs-CZ" dirty="0"/>
              <a:t> ve formátu .</a:t>
            </a:r>
            <a:r>
              <a:rPr lang="cs-CZ" dirty="0" err="1"/>
              <a:t>xls</a:t>
            </a:r>
            <a:r>
              <a:rPr lang="cs-CZ" dirty="0"/>
              <a:t> a </a:t>
            </a:r>
            <a:r>
              <a:rPr lang="cs-CZ" dirty="0" smtClean="0"/>
              <a:t>rovněž verzi </a:t>
            </a:r>
            <a:r>
              <a:rPr lang="cs-CZ" dirty="0"/>
              <a:t>s podpisy ve formátu </a:t>
            </a:r>
            <a:r>
              <a:rPr lang="cs-CZ" dirty="0" err="1" smtClean="0"/>
              <a:t>pdf</a:t>
            </a:r>
            <a:r>
              <a:rPr lang="cs-CZ" dirty="0" smtClean="0"/>
              <a:t>.</a:t>
            </a:r>
          </a:p>
          <a:p>
            <a:r>
              <a:rPr lang="cs-CZ" dirty="0" smtClean="0"/>
              <a:t>podrobný </a:t>
            </a:r>
            <a:r>
              <a:rPr lang="cs-CZ" dirty="0"/>
              <a:t>rozpočet malého projektu ve formátu .</a:t>
            </a:r>
            <a:r>
              <a:rPr lang="cs-CZ" dirty="0" err="1"/>
              <a:t>xls</a:t>
            </a:r>
            <a:r>
              <a:rPr lang="cs-CZ" dirty="0"/>
              <a:t> a </a:t>
            </a:r>
            <a:r>
              <a:rPr lang="cs-CZ" dirty="0" smtClean="0"/>
              <a:t>rovněž verzi </a:t>
            </a:r>
            <a:r>
              <a:rPr lang="cs-CZ" dirty="0"/>
              <a:t>s podpisy ve formátu </a:t>
            </a:r>
            <a:r>
              <a:rPr lang="cs-CZ" dirty="0" err="1" smtClean="0"/>
              <a:t>pdf</a:t>
            </a:r>
            <a:r>
              <a:rPr lang="cs-CZ" dirty="0" smtClean="0"/>
              <a:t>.</a:t>
            </a:r>
          </a:p>
          <a:p>
            <a:r>
              <a:rPr lang="cs-CZ" dirty="0" smtClean="0"/>
              <a:t>všechny </a:t>
            </a:r>
            <a:r>
              <a:rPr lang="cs-CZ" dirty="0"/>
              <a:t>přílohy k žádosti o </a:t>
            </a:r>
            <a:r>
              <a:rPr lang="cs-CZ" dirty="0" err="1"/>
              <a:t>NFP</a:t>
            </a:r>
            <a:r>
              <a:rPr lang="cs-CZ" dirty="0"/>
              <a:t> kromě projektové dokumentace (ve formě </a:t>
            </a:r>
            <a:r>
              <a:rPr lang="cs-CZ" dirty="0" err="1"/>
              <a:t>skenu</a:t>
            </a:r>
            <a:r>
              <a:rPr lang="cs-CZ" dirty="0"/>
              <a:t>, resp. v </a:t>
            </a:r>
            <a:r>
              <a:rPr lang="cs-CZ" dirty="0" smtClean="0"/>
              <a:t>jiném relevantním </a:t>
            </a:r>
            <a:r>
              <a:rPr lang="cs-CZ" dirty="0"/>
              <a:t>formátu)</a:t>
            </a:r>
          </a:p>
        </p:txBody>
      </p:sp>
    </p:spTree>
    <p:extLst>
      <p:ext uri="{BB962C8B-B14F-4D97-AF65-F5344CB8AC3E}">
        <p14:creationId xmlns:p14="http://schemas.microsoft.com/office/powerpoint/2010/main" val="282925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dirty="0">
                <a:latin typeface="Calibri,Bold"/>
              </a:rPr>
              <a:t>P</a:t>
            </a:r>
            <a:r>
              <a:rPr lang="cs-CZ" sz="3600" i="0" u="none" strike="noStrike" baseline="0" dirty="0" smtClean="0">
                <a:latin typeface="Calibri,Bold"/>
              </a:rPr>
              <a:t>řílohy dokládané před Oznámením o schválení žádosti o poskytnutí </a:t>
            </a:r>
            <a:r>
              <a:rPr lang="cs-CZ" sz="3600" i="0" u="none" strike="noStrike" baseline="0" dirty="0" err="1" smtClean="0">
                <a:latin typeface="Calibri,Bold"/>
              </a:rPr>
              <a:t>NFP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97151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Doklad o zajištění spolufinancování</a:t>
            </a:r>
          </a:p>
          <a:p>
            <a:r>
              <a:rPr lang="cs-CZ" dirty="0"/>
              <a:t>Povinná příloha pro obce/města/kraje a jejich příspěvkové nebo rozpočtové organizace, organizační složky </a:t>
            </a:r>
            <a:r>
              <a:rPr lang="cs-CZ" dirty="0" smtClean="0"/>
              <a:t>a svazky </a:t>
            </a:r>
            <a:r>
              <a:rPr lang="cs-CZ" dirty="0"/>
              <a:t>obcí/sdružení obcí. Jedná se o kopii usnesení/originál výpisu z usnesení </a:t>
            </a:r>
            <a:r>
              <a:rPr lang="cs-CZ" dirty="0" smtClean="0"/>
              <a:t>obecního/městského/krajského zastupitelstva</a:t>
            </a:r>
            <a:r>
              <a:rPr lang="cs-CZ" dirty="0"/>
              <a:t>, případně Rady města/obce/kraje, nebo o usnesení Rady svazku/sdružení obcí o </a:t>
            </a:r>
            <a:r>
              <a:rPr lang="cs-CZ" dirty="0" smtClean="0"/>
              <a:t>zajištění vlastních </a:t>
            </a:r>
            <a:r>
              <a:rPr lang="cs-CZ" dirty="0"/>
              <a:t>zdrojů na malý projekt</a:t>
            </a:r>
            <a:r>
              <a:rPr lang="cs-CZ" dirty="0" smtClean="0"/>
              <a:t>.</a:t>
            </a:r>
          </a:p>
          <a:p>
            <a:r>
              <a:rPr lang="cs-CZ" dirty="0" smtClean="0"/>
              <a:t>Forma je uvedena v příloze </a:t>
            </a:r>
            <a:r>
              <a:rPr lang="cs-CZ" dirty="0" err="1" smtClean="0"/>
              <a:t>PpŽaKU</a:t>
            </a:r>
            <a:r>
              <a:rPr lang="cs-CZ" dirty="0" smtClean="0"/>
              <a:t> č. </a:t>
            </a:r>
            <a:r>
              <a:rPr lang="cs-CZ" dirty="0" err="1" smtClean="0"/>
              <a:t>II.7</a:t>
            </a:r>
            <a:r>
              <a:rPr lang="cs-CZ" dirty="0" smtClean="0"/>
              <a:t>.</a:t>
            </a:r>
          </a:p>
          <a:p>
            <a:r>
              <a:rPr lang="cs-CZ" dirty="0" smtClean="0"/>
              <a:t>potvrzení </a:t>
            </a:r>
            <a:r>
              <a:rPr lang="cs-CZ" dirty="0"/>
              <a:t>místně příslušného správce daně o </a:t>
            </a:r>
            <a:r>
              <a:rPr lang="cs-CZ" dirty="0" smtClean="0"/>
              <a:t>bezdlužnosti </a:t>
            </a:r>
            <a:r>
              <a:rPr lang="cs-CZ" dirty="0"/>
              <a:t>ne starší než 1 měsíc od podání žádosti </a:t>
            </a:r>
            <a:r>
              <a:rPr lang="cs-CZ" dirty="0" smtClean="0"/>
              <a:t>o </a:t>
            </a:r>
            <a:r>
              <a:rPr lang="cs-CZ" dirty="0" err="1" smtClean="0"/>
              <a:t>NFP</a:t>
            </a:r>
            <a:r>
              <a:rPr lang="cs-CZ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830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Doklady předkládané projektů se stavebními investicemi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97151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Doklady prokazující majetkově-právní vztahy k nemovitostem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výpis z listu vlastnictví nebo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platná smlouva o nájmu nebo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platná smlouva o budoucí kupní smlouvě nebo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platná smlouva o výpůjčce</a:t>
            </a:r>
          </a:p>
          <a:p>
            <a:r>
              <a:rPr lang="cs-CZ" dirty="0"/>
              <a:t>U možností 2-4 je nutno rovněž doložit příslušný </a:t>
            </a:r>
            <a:r>
              <a:rPr lang="cs-CZ" dirty="0" err="1" smtClean="0"/>
              <a:t>LV</a:t>
            </a:r>
            <a:endParaRPr lang="cs-CZ" dirty="0" smtClean="0"/>
          </a:p>
          <a:p>
            <a:r>
              <a:rPr lang="cs-CZ" dirty="0" smtClean="0"/>
              <a:t>Výjimky jsou uvedeny v příloze </a:t>
            </a:r>
            <a:r>
              <a:rPr lang="cs-CZ" dirty="0" err="1" smtClean="0"/>
              <a:t>PpŽaKU</a:t>
            </a:r>
            <a:r>
              <a:rPr lang="cs-CZ" dirty="0" smtClean="0"/>
              <a:t> č. </a:t>
            </a:r>
            <a:r>
              <a:rPr lang="cs-CZ" dirty="0" err="1" smtClean="0"/>
              <a:t>II.7</a:t>
            </a:r>
            <a:endParaRPr lang="cs-CZ" dirty="0"/>
          </a:p>
          <a:p>
            <a:r>
              <a:rPr lang="cs-CZ" dirty="0"/>
              <a:t>Nemovitosti, na nichž bude malý projekt realizován, nesmí být </a:t>
            </a:r>
            <a:r>
              <a:rPr lang="cs-CZ" dirty="0" smtClean="0"/>
              <a:t>zatíženy </a:t>
            </a:r>
            <a:r>
              <a:rPr lang="cs-CZ" dirty="0"/>
              <a:t>zástavním právem ve prospěch třetích osob. Výjimku mohou tvořit pouze případy, kdy jde o zástavní právo ve prospěch banky za účelem zajištění úvěru na spolufinancování malého projektu.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922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latin typeface="Calibri,Bold"/>
              </a:rPr>
              <a:t>P</a:t>
            </a:r>
            <a:r>
              <a:rPr lang="cs-CZ" i="0" u="none" strike="noStrike" baseline="0" dirty="0" smtClean="0">
                <a:latin typeface="Calibri,Bold"/>
              </a:rPr>
              <a:t>řílohy dokládané před Smlouvou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01140"/>
          </a:xfrm>
        </p:spPr>
        <p:txBody>
          <a:bodyPr>
            <a:normAutofit fontScale="70000" lnSpcReduction="20000"/>
          </a:bodyPr>
          <a:lstStyle/>
          <a:p>
            <a:r>
              <a:rPr lang="cs-CZ" dirty="0"/>
              <a:t>Doklady k povolení </a:t>
            </a:r>
            <a:r>
              <a:rPr lang="cs-CZ" dirty="0" smtClean="0"/>
              <a:t>stavby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pravomocné </a:t>
            </a:r>
            <a:r>
              <a:rPr lang="cs-CZ" dirty="0"/>
              <a:t>stanovisko stavebního úřadu </a:t>
            </a:r>
            <a:r>
              <a:rPr lang="cs-CZ" dirty="0" smtClean="0"/>
              <a:t>(je-li relevantní) </a:t>
            </a:r>
            <a:r>
              <a:rPr lang="cs-CZ" dirty="0"/>
              <a:t>a případně změny předložené projektové dokumentace, které vznikly v </a:t>
            </a:r>
            <a:r>
              <a:rPr lang="cs-CZ" dirty="0" smtClean="0"/>
              <a:t>průběhu stavebního </a:t>
            </a:r>
            <a:r>
              <a:rPr lang="cs-CZ" dirty="0"/>
              <a:t>řízení,</a:t>
            </a:r>
            <a:endParaRPr lang="cs-CZ" dirty="0" smtClean="0"/>
          </a:p>
          <a:p>
            <a:r>
              <a:rPr lang="cs-CZ" dirty="0" smtClean="0"/>
              <a:t>V případě, že od podání žádosti došlo k jejich změně, se dokládá na elektronickém nosiči: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žádost </a:t>
            </a:r>
            <a:r>
              <a:rPr lang="cs-CZ" dirty="0"/>
              <a:t>o </a:t>
            </a:r>
            <a:r>
              <a:rPr lang="cs-CZ" dirty="0" err="1"/>
              <a:t>NFP</a:t>
            </a:r>
            <a:r>
              <a:rPr lang="cs-CZ" dirty="0"/>
              <a:t> ve formátu .</a:t>
            </a:r>
            <a:r>
              <a:rPr lang="cs-CZ" dirty="0" err="1"/>
              <a:t>xls</a:t>
            </a:r>
            <a:r>
              <a:rPr lang="cs-CZ" dirty="0"/>
              <a:t> a rovněž </a:t>
            </a:r>
            <a:r>
              <a:rPr lang="cs-CZ" dirty="0" smtClean="0"/>
              <a:t>verze </a:t>
            </a:r>
            <a:r>
              <a:rPr lang="cs-CZ" dirty="0"/>
              <a:t>s podpisy ve formátu </a:t>
            </a:r>
            <a:r>
              <a:rPr lang="cs-CZ" dirty="0" err="1" smtClean="0"/>
              <a:t>pdf</a:t>
            </a:r>
            <a:r>
              <a:rPr lang="cs-CZ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podrobný </a:t>
            </a:r>
            <a:r>
              <a:rPr lang="cs-CZ" dirty="0"/>
              <a:t>rozpočet malého projektu ve formátu .</a:t>
            </a:r>
            <a:r>
              <a:rPr lang="cs-CZ" dirty="0" err="1"/>
              <a:t>xls</a:t>
            </a:r>
            <a:r>
              <a:rPr lang="cs-CZ" dirty="0"/>
              <a:t> a rovněž </a:t>
            </a:r>
            <a:r>
              <a:rPr lang="cs-CZ" dirty="0" smtClean="0"/>
              <a:t>verze </a:t>
            </a:r>
            <a:r>
              <a:rPr lang="cs-CZ" dirty="0"/>
              <a:t>s podpisy ve formátu </a:t>
            </a:r>
            <a:r>
              <a:rPr lang="cs-CZ" dirty="0" err="1" smtClean="0"/>
              <a:t>pdf</a:t>
            </a:r>
            <a:r>
              <a:rPr lang="cs-CZ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všechny </a:t>
            </a:r>
            <a:r>
              <a:rPr lang="cs-CZ" dirty="0"/>
              <a:t>přílohy k žádosti o </a:t>
            </a:r>
            <a:r>
              <a:rPr lang="cs-CZ" dirty="0" err="1"/>
              <a:t>NFP</a:t>
            </a:r>
            <a:r>
              <a:rPr lang="cs-CZ" dirty="0"/>
              <a:t> kromě projektové dokumentace (ve formě </a:t>
            </a:r>
            <a:r>
              <a:rPr lang="cs-CZ" dirty="0" err="1"/>
              <a:t>skenu</a:t>
            </a:r>
            <a:r>
              <a:rPr lang="cs-CZ" dirty="0"/>
              <a:t>, resp. v jiném relevantním formátu</a:t>
            </a:r>
            <a:r>
              <a:rPr lang="cs-CZ" dirty="0" smtClean="0"/>
              <a:t>)</a:t>
            </a:r>
          </a:p>
          <a:p>
            <a:r>
              <a:rPr lang="cs-CZ" dirty="0"/>
              <a:t>Aktualizovaná </a:t>
            </a:r>
            <a:r>
              <a:rPr lang="cs-CZ" dirty="0" smtClean="0"/>
              <a:t> nesvázaná žádost </a:t>
            </a:r>
            <a:r>
              <a:rPr lang="cs-CZ" dirty="0"/>
              <a:t>o </a:t>
            </a:r>
            <a:r>
              <a:rPr lang="cs-CZ" dirty="0" err="1"/>
              <a:t>NFP</a:t>
            </a:r>
            <a:r>
              <a:rPr lang="cs-CZ" dirty="0"/>
              <a:t> originálně podepsaná oběma partnery, včetně rozpočtu</a:t>
            </a:r>
            <a:r>
              <a:rPr lang="cs-CZ" dirty="0" smtClean="0"/>
              <a:t>.</a:t>
            </a:r>
          </a:p>
          <a:p>
            <a:r>
              <a:rPr lang="cs-CZ" dirty="0"/>
              <a:t>Kopie smlouvy o zřízení příjmového účtu k malému projektu.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314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Děkuji za pozornost!</a:t>
            </a:r>
            <a:endParaRPr lang="cs-CZ" dirty="0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Ing. Rostislav Trávníček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Region Bílé Karpaty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44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2202</Words>
  <Application>Microsoft Office PowerPoint</Application>
  <PresentationFormat>Předvádění na obrazovce (4:3)</PresentationFormat>
  <Paragraphs>132</Paragraphs>
  <Slides>26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27" baseType="lpstr">
      <vt:lpstr>Motiv systému Office</vt:lpstr>
      <vt:lpstr>Fond malých projektů</vt:lpstr>
      <vt:lpstr>Relevantní dokumentace</vt:lpstr>
      <vt:lpstr>Příloha č. 2 k Výzvě</vt:lpstr>
      <vt:lpstr>Příloha č. 1 Podrobný rozpočet malého projektu</vt:lpstr>
      <vt:lpstr>Příloha č. 2a - Identifikace žadatele/ partnera (čeští žadatelé/partneři)</vt:lpstr>
      <vt:lpstr>Příloha č. 2b - Identifikace žadatele/ partnera (slovenští žadatelé/partneři)</vt:lpstr>
      <vt:lpstr>Příloha č. 3 - Doklad o jmenování statutárního zástupce organizace, který podepisuje žádost o NFP</vt:lpstr>
      <vt:lpstr>Příloha č. 4 - Zplnomocnění k zastupování</vt:lpstr>
      <vt:lpstr>Příloha č. 5 - Výpis z rejstříku trestů</vt:lpstr>
      <vt:lpstr>Příloha č. 6a - Čestné prohlášení - ČR žadatelé</vt:lpstr>
      <vt:lpstr>Příloha č. 6b - Čestné prohlášení - SR žadatelé</vt:lpstr>
      <vt:lpstr>Příloha č. 7 - Podklady pro posouzení finančního zdraví žadatele</vt:lpstr>
      <vt:lpstr>Příloha č. 8 - Dohoda o spolupráci partnerů</vt:lpstr>
      <vt:lpstr>Příloha č. 9 - Příprava malého projektu</vt:lpstr>
      <vt:lpstr>Prezentace aplikace PowerPoint</vt:lpstr>
      <vt:lpstr>Příloha č. 10 - Doklady prokazující vlastnické právo k nemovitostem</vt:lpstr>
      <vt:lpstr>Příloha č. 11 - Doklady k povolení stavby – doklad o zahájení řízení</vt:lpstr>
      <vt:lpstr>Příloha č. 12 - Technická dokumentace</vt:lpstr>
      <vt:lpstr>Příloha č. 13 - Fotodokumentace stavebního objektu</vt:lpstr>
      <vt:lpstr>Příloha č. 14a - Vyjádření příslušného orgánu k územím NATURA 2000 – ČR žadatelé</vt:lpstr>
      <vt:lpstr>Příloha č. 14b - Vyjádření příslušného orgánu k územím NATURA 2000 – SR žadatelé</vt:lpstr>
      <vt:lpstr>Příloha č. 15 - Elektronická verze žádosti  na CD resp. DVD</vt:lpstr>
      <vt:lpstr>Přílohy dokládané před Oznámením o schválení žádosti o poskytnutí NFP</vt:lpstr>
      <vt:lpstr>Doklady předkládané projektů se stavebními investicemi</vt:lpstr>
      <vt:lpstr>Přílohy dokládané před Smlouvou</vt:lpstr>
      <vt:lpstr>Děkuji za pozornost!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Rostislav Trávníček</dc:creator>
  <cp:lastModifiedBy>Rostislav Trávníček</cp:lastModifiedBy>
  <cp:revision>58</cp:revision>
  <dcterms:created xsi:type="dcterms:W3CDTF">2018-01-05T05:23:47Z</dcterms:created>
  <dcterms:modified xsi:type="dcterms:W3CDTF">2018-01-16T11:36:09Z</dcterms:modified>
</cp:coreProperties>
</file>