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9" r:id="rId3"/>
    <p:sldId id="258" r:id="rId4"/>
    <p:sldId id="257" r:id="rId5"/>
    <p:sldId id="302" r:id="rId6"/>
    <p:sldId id="303" r:id="rId7"/>
    <p:sldId id="285" r:id="rId8"/>
    <p:sldId id="271" r:id="rId9"/>
    <p:sldId id="272" r:id="rId10"/>
    <p:sldId id="273" r:id="rId11"/>
    <p:sldId id="260" r:id="rId12"/>
    <p:sldId id="261" r:id="rId13"/>
    <p:sldId id="263" r:id="rId14"/>
    <p:sldId id="264" r:id="rId15"/>
    <p:sldId id="265" r:id="rId16"/>
    <p:sldId id="269" r:id="rId17"/>
    <p:sldId id="283" r:id="rId18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4AE38-F865-4503-9C3F-1E3517B993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464028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4766B-B37B-41F3-A340-F23A65A0B6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268409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4766B-B37B-41F3-A340-F23A65A0B667}" type="slidenum">
              <a:rPr lang="cs-CZ" smtClean="0"/>
              <a:t>1</a:t>
            </a:fld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533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3893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416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513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490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283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060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829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711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972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366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696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2000"/>
            <a:lum/>
          </a:blip>
          <a:srcRect/>
          <a:stretch>
            <a:fillRect t="-2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693B-EF22-4F17-B72B-EA74AEC68A63}" type="datetimeFigureOut">
              <a:rPr lang="cs-CZ" smtClean="0"/>
              <a:t>18. 1. 2018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447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954759"/>
          </a:xfrm>
        </p:spPr>
        <p:txBody>
          <a:bodyPr>
            <a:normAutofit fontScale="90000"/>
          </a:bodyPr>
          <a:lstStyle/>
          <a:p>
            <a:r>
              <a:rPr lang="cs-CZ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Fond malých projektů</a:t>
            </a:r>
            <a:r>
              <a:rPr lang="cs-CZ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Interreg</a:t>
            </a:r>
            <a:r>
              <a:rPr lang="cs-CZ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V-A SK - CZ 2014-2020</a:t>
            </a:r>
            <a:r>
              <a:rPr lang="cs-CZ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Realizace malého projektu</a:t>
            </a:r>
            <a:b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Zdeněk Mikel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1371600" y="41910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2800" smtClean="0"/>
          </a:p>
          <a:p>
            <a:endParaRPr lang="cs-CZ"/>
          </a:p>
        </p:txBody>
      </p:sp>
      <p:sp>
        <p:nvSpPr>
          <p:cNvPr id="7" name="Rectangle 8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2400300" y="5734050"/>
            <a:ext cx="4343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 eaLnBrk="0" hangingPunct="0">
              <a:buClr>
                <a:schemeClr val="hlink"/>
              </a:buClr>
            </a:pPr>
            <a:r>
              <a:rPr lang="cs-CZ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Ostrava 19. 1. 2018</a:t>
            </a:r>
            <a:endParaRPr lang="cs-CZ" sz="32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84" y="620688"/>
            <a:ext cx="8460432" cy="76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6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Osnova prezentace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Proces hodnocení malého projektu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Důležitá data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Změny v realizaci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Publicita malého projektu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Měřitelné ukazatele</a:t>
            </a:r>
            <a:endParaRPr lang="cs-CZ" dirty="0">
              <a:solidFill>
                <a:srgbClr val="002060"/>
              </a:solidFill>
            </a:endParaRPr>
          </a:p>
          <a:p>
            <a:r>
              <a:rPr lang="cs-CZ" dirty="0" smtClean="0">
                <a:solidFill>
                  <a:srgbClr val="002060"/>
                </a:solidFill>
              </a:rPr>
              <a:t>Zadávací řízení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Udržitelnost výsledků malého projektu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Upozornění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765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Důležitá data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r>
              <a:rPr lang="cs-CZ" dirty="0">
                <a:solidFill>
                  <a:srgbClr val="002060"/>
                </a:solidFill>
              </a:rPr>
              <a:t>d</a:t>
            </a:r>
            <a:r>
              <a:rPr lang="cs-CZ" dirty="0" smtClean="0">
                <a:solidFill>
                  <a:srgbClr val="002060"/>
                </a:solidFill>
              </a:rPr>
              <a:t>atum podání žádosti		</a:t>
            </a:r>
            <a:r>
              <a:rPr lang="cs-CZ" b="1" dirty="0" smtClean="0">
                <a:solidFill>
                  <a:srgbClr val="002060"/>
                </a:solidFill>
              </a:rPr>
              <a:t>do 28. 2. 2018</a:t>
            </a:r>
            <a:endParaRPr lang="cs-CZ" b="1" dirty="0">
              <a:solidFill>
                <a:srgbClr val="002060"/>
              </a:solidFill>
            </a:endParaRPr>
          </a:p>
          <a:p>
            <a:r>
              <a:rPr lang="cs-CZ" b="1" dirty="0" smtClean="0">
                <a:solidFill>
                  <a:srgbClr val="002060"/>
                </a:solidFill>
              </a:rPr>
              <a:t>možný </a:t>
            </a:r>
            <a:r>
              <a:rPr lang="cs-CZ" dirty="0" smtClean="0">
                <a:solidFill>
                  <a:srgbClr val="002060"/>
                </a:solidFill>
              </a:rPr>
              <a:t>začátek realizace MP	</a:t>
            </a:r>
            <a:r>
              <a:rPr lang="cs-CZ" b="1" dirty="0" smtClean="0">
                <a:solidFill>
                  <a:srgbClr val="002060"/>
                </a:solidFill>
              </a:rPr>
              <a:t>od</a:t>
            </a:r>
            <a:r>
              <a:rPr lang="cs-CZ" b="1" dirty="0">
                <a:solidFill>
                  <a:srgbClr val="002060"/>
                </a:solidFill>
              </a:rPr>
              <a:t> </a:t>
            </a:r>
            <a:r>
              <a:rPr lang="cs-CZ" b="1" dirty="0" smtClean="0">
                <a:solidFill>
                  <a:srgbClr val="002060"/>
                </a:solidFill>
              </a:rPr>
              <a:t>1. 3. 2018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zasedání Regionálního výboru	     </a:t>
            </a:r>
            <a:r>
              <a:rPr lang="cs-CZ" b="1" dirty="0" smtClean="0">
                <a:solidFill>
                  <a:srgbClr val="002060"/>
                </a:solidFill>
              </a:rPr>
              <a:t>05-06/2018</a:t>
            </a:r>
          </a:p>
          <a:p>
            <a:r>
              <a:rPr lang="cs-CZ" dirty="0">
                <a:solidFill>
                  <a:srgbClr val="002060"/>
                </a:solidFill>
              </a:rPr>
              <a:t>u</a:t>
            </a:r>
            <a:r>
              <a:rPr lang="cs-CZ" dirty="0" smtClean="0">
                <a:solidFill>
                  <a:srgbClr val="002060"/>
                </a:solidFill>
              </a:rPr>
              <a:t>končení realizace MP		</a:t>
            </a:r>
            <a:r>
              <a:rPr lang="cs-CZ" b="1" dirty="0" smtClean="0">
                <a:solidFill>
                  <a:srgbClr val="002060"/>
                </a:solidFill>
              </a:rPr>
              <a:t>dle smlouvy</a:t>
            </a:r>
          </a:p>
          <a:p>
            <a:r>
              <a:rPr lang="cs-CZ" dirty="0">
                <a:solidFill>
                  <a:srgbClr val="002060"/>
                </a:solidFill>
              </a:rPr>
              <a:t>o</a:t>
            </a:r>
            <a:r>
              <a:rPr lang="cs-CZ" dirty="0" smtClean="0">
                <a:solidFill>
                  <a:srgbClr val="002060"/>
                </a:solidFill>
              </a:rPr>
              <a:t>devzdání Závěrečné zprávy o realizaci (nejpozději 30 dní po </a:t>
            </a:r>
            <a:r>
              <a:rPr lang="cs-CZ" dirty="0">
                <a:solidFill>
                  <a:srgbClr val="002060"/>
                </a:solidFill>
              </a:rPr>
              <a:t>ukončení </a:t>
            </a:r>
            <a:r>
              <a:rPr lang="cs-CZ" dirty="0" smtClean="0">
                <a:solidFill>
                  <a:srgbClr val="002060"/>
                </a:solidFill>
              </a:rPr>
              <a:t>realizace MP) </a:t>
            </a:r>
            <a:r>
              <a:rPr lang="cs-CZ" b="1" dirty="0" smtClean="0">
                <a:solidFill>
                  <a:srgbClr val="002060"/>
                </a:solidFill>
              </a:rPr>
              <a:t>dle </a:t>
            </a:r>
            <a:r>
              <a:rPr lang="cs-CZ" b="1" dirty="0">
                <a:solidFill>
                  <a:srgbClr val="002060"/>
                </a:solidFill>
              </a:rPr>
              <a:t>Smlouvy </a:t>
            </a:r>
            <a:r>
              <a:rPr lang="cs-CZ" b="1" dirty="0" smtClean="0">
                <a:solidFill>
                  <a:srgbClr val="002060"/>
                </a:solidFill>
              </a:rPr>
              <a:t>	</a:t>
            </a:r>
          </a:p>
          <a:p>
            <a:r>
              <a:rPr lang="cs-CZ" dirty="0">
                <a:solidFill>
                  <a:srgbClr val="002060"/>
                </a:solidFill>
              </a:rPr>
              <a:t>u</a:t>
            </a:r>
            <a:r>
              <a:rPr lang="cs-CZ" dirty="0" smtClean="0">
                <a:solidFill>
                  <a:srgbClr val="002060"/>
                </a:solidFill>
              </a:rPr>
              <a:t>držitelnost (5 let po finančním ukončení MP)</a:t>
            </a: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1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Rozhodnutí </a:t>
            </a:r>
            <a:b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Regionálního výboru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endParaRPr lang="cs-CZ" sz="2800" dirty="0" smtClean="0"/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cs-CZ" sz="2800" dirty="0" smtClean="0">
                <a:solidFill>
                  <a:srgbClr val="002060"/>
                </a:solidFill>
              </a:rPr>
              <a:t>možné vyjádření RV </a:t>
            </a:r>
            <a:r>
              <a:rPr lang="cs-CZ" sz="2800" b="1" dirty="0" smtClean="0">
                <a:solidFill>
                  <a:srgbClr val="002060"/>
                </a:solidFill>
              </a:rPr>
              <a:t>(květen - červen 2018)</a:t>
            </a:r>
            <a:r>
              <a:rPr lang="cs-CZ" sz="2800" dirty="0" smtClean="0">
                <a:solidFill>
                  <a:srgbClr val="002060"/>
                </a:solidFill>
              </a:rPr>
              <a:t>: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endParaRPr lang="cs-CZ" sz="1600" dirty="0" smtClean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cs-CZ" dirty="0" smtClean="0">
                <a:solidFill>
                  <a:srgbClr val="002060"/>
                </a:solidFill>
              </a:rPr>
              <a:t>schválen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cs-CZ" dirty="0" smtClean="0">
                <a:solidFill>
                  <a:srgbClr val="002060"/>
                </a:solidFill>
              </a:rPr>
              <a:t>schválen s podmínkou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cs-CZ" dirty="0">
                <a:solidFill>
                  <a:srgbClr val="002060"/>
                </a:solidFill>
              </a:rPr>
              <a:t>z</a:t>
            </a:r>
            <a:r>
              <a:rPr lang="cs-CZ" dirty="0" smtClean="0">
                <a:solidFill>
                  <a:srgbClr val="002060"/>
                </a:solidFill>
              </a:rPr>
              <a:t>amítnut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cs-CZ" dirty="0" smtClean="0">
              <a:solidFill>
                <a:srgbClr val="002060"/>
              </a:solidFill>
            </a:endParaRPr>
          </a:p>
          <a:p>
            <a:pPr marL="342900" lvl="1" indent="-342900">
              <a:lnSpc>
                <a:spcPct val="8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cs-CZ" dirty="0">
                <a:solidFill>
                  <a:srgbClr val="002060"/>
                </a:solidFill>
              </a:rPr>
              <a:t>do </a:t>
            </a:r>
            <a:r>
              <a:rPr lang="cs-CZ" dirty="0" smtClean="0">
                <a:solidFill>
                  <a:srgbClr val="002060"/>
                </a:solidFill>
              </a:rPr>
              <a:t>30 </a:t>
            </a:r>
            <a:r>
              <a:rPr lang="cs-CZ" dirty="0">
                <a:solidFill>
                  <a:srgbClr val="002060"/>
                </a:solidFill>
              </a:rPr>
              <a:t>pracovních dnů od zasedání RV obdrží žadatel od Správce </a:t>
            </a:r>
            <a:r>
              <a:rPr lang="cs-CZ" dirty="0" smtClean="0">
                <a:solidFill>
                  <a:srgbClr val="002060"/>
                </a:solidFill>
              </a:rPr>
              <a:t>informační email o výsledku, nikoliv Oznámení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23316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Provedení publicity – tištěné výstupy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10480"/>
            <a:ext cx="8229600" cy="5070848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Vzor publicity – </a:t>
            </a:r>
            <a:r>
              <a:rPr lang="cs-CZ" b="1" dirty="0" smtClean="0">
                <a:solidFill>
                  <a:srgbClr val="002060"/>
                </a:solidFill>
              </a:rPr>
              <a:t>barevná </a:t>
            </a:r>
            <a:r>
              <a:rPr lang="cs-CZ" b="1" dirty="0">
                <a:solidFill>
                  <a:srgbClr val="002060"/>
                </a:solidFill>
              </a:rPr>
              <a:t>verze </a:t>
            </a:r>
            <a:endParaRPr lang="cs-CZ" b="1" dirty="0" smtClean="0">
              <a:solidFill>
                <a:srgbClr val="002060"/>
              </a:solidFill>
            </a:endParaRPr>
          </a:p>
          <a:p>
            <a:endParaRPr lang="cs-CZ" dirty="0" smtClean="0"/>
          </a:p>
          <a:p>
            <a:pPr marL="0" indent="0" algn="ctr">
              <a:spcBef>
                <a:spcPts val="3000"/>
              </a:spcBef>
              <a:buNone/>
            </a:pPr>
            <a:r>
              <a:rPr lang="cs-CZ" sz="2600" b="1" dirty="0" smtClean="0"/>
              <a:t>FOND MALÝCH PROJEKTŮ</a:t>
            </a:r>
            <a:r>
              <a:rPr lang="cs-CZ" b="1" dirty="0" smtClean="0"/>
              <a:t>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 smtClean="0">
                <a:solidFill>
                  <a:srgbClr val="002060"/>
                </a:solidFill>
              </a:rPr>
              <a:t>Vzor </a:t>
            </a:r>
            <a:r>
              <a:rPr lang="cs-CZ" b="1" dirty="0">
                <a:solidFill>
                  <a:srgbClr val="002060"/>
                </a:solidFill>
              </a:rPr>
              <a:t>publicity – inverzní verze </a:t>
            </a:r>
            <a:endParaRPr lang="cs-CZ" b="1" dirty="0" smtClean="0">
              <a:solidFill>
                <a:srgbClr val="002060"/>
              </a:solidFill>
            </a:endParaRPr>
          </a:p>
          <a:p>
            <a:endParaRPr lang="cs-CZ" b="1" dirty="0" smtClean="0"/>
          </a:p>
          <a:p>
            <a:pPr marL="0" indent="0" algn="ctr">
              <a:spcBef>
                <a:spcPts val="3600"/>
              </a:spcBef>
              <a:buNone/>
            </a:pPr>
            <a:r>
              <a:rPr lang="cs-CZ" sz="2600" b="1" dirty="0"/>
              <a:t>FOND </a:t>
            </a:r>
            <a:r>
              <a:rPr lang="cs-CZ" sz="2600" b="1" dirty="0" smtClean="0"/>
              <a:t>MALÝCH PROJEKTŮ </a:t>
            </a:r>
            <a:endParaRPr lang="cs-CZ" sz="2600" b="1" dirty="0"/>
          </a:p>
          <a:p>
            <a:endParaRPr lang="cs-CZ" b="1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88840"/>
            <a:ext cx="7668344" cy="69318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653135"/>
            <a:ext cx="7668344" cy="5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7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Provedení publicity – pamětní deska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680520"/>
          </a:xfrm>
          <a:ln>
            <a:solidFill>
              <a:schemeClr val="tx1">
                <a:alpha val="97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 smtClean="0"/>
              <a:t>NÁZEV MALÉHO PROJEKTU </a:t>
            </a:r>
            <a:endParaRPr lang="cs-CZ" dirty="0"/>
          </a:p>
          <a:p>
            <a:pPr marL="0" indent="0" algn="ctr">
              <a:buNone/>
            </a:pPr>
            <a:r>
              <a:rPr lang="cs-CZ" dirty="0"/>
              <a:t>Celkové náklady: XXX € </a:t>
            </a:r>
          </a:p>
          <a:p>
            <a:pPr marL="0" indent="0" algn="ctr">
              <a:buNone/>
            </a:pPr>
            <a:r>
              <a:rPr lang="cs-CZ" dirty="0"/>
              <a:t>Výše příspěvku: XXX € </a:t>
            </a:r>
          </a:p>
          <a:p>
            <a:pPr marL="0" indent="0" algn="ctr">
              <a:buNone/>
            </a:pPr>
            <a:r>
              <a:rPr lang="cs-CZ" dirty="0" smtClean="0"/>
              <a:t>Konečný uživatel: </a:t>
            </a:r>
            <a:r>
              <a:rPr lang="cs-CZ" dirty="0"/>
              <a:t>Město XXXXXXX </a:t>
            </a:r>
          </a:p>
          <a:p>
            <a:pPr marL="0" indent="0" algn="ctr">
              <a:buNone/>
            </a:pPr>
            <a:r>
              <a:rPr lang="cs-CZ" b="1" dirty="0"/>
              <a:t>Doba realizace: X.X.201X – X.X.201X </a:t>
            </a:r>
            <a:endParaRPr lang="cs-CZ" b="1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spcBef>
                <a:spcPts val="3600"/>
              </a:spcBef>
              <a:buNone/>
            </a:pPr>
            <a:r>
              <a:rPr lang="cs-CZ" dirty="0" smtClean="0"/>
              <a:t>     FOND MALÝCH PROJEKTŮ </a:t>
            </a:r>
            <a:r>
              <a:rPr lang="cs-CZ" dirty="0"/>
              <a:t>	</a:t>
            </a:r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endParaRPr lang="cs-CZ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631168"/>
            <a:ext cx="8147948" cy="6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Hodnocení MP hodnotiteli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Odborná kritéria a přeshraniční spolupráci hodnotí externí hodnotitelé</a:t>
            </a:r>
          </a:p>
          <a:p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Kvalitativní kritéria a přeshraniční dopad hodnotí 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zaměstnanci správců</a:t>
            </a:r>
            <a:endParaRPr lang="cs-CZ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Malé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projekty mohou být 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schváleny pouze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v případě, že 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získají minimálně přiměřeně splněno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v každém z hodnocených kritérií:</a:t>
            </a:r>
          </a:p>
          <a:p>
            <a:pPr lvl="1"/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46 bodů za odborné a kvalitativní hodnocení projektu,</a:t>
            </a:r>
          </a:p>
          <a:p>
            <a:pPr lvl="1"/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20 bodů za přeshraniční spolupráci,</a:t>
            </a:r>
          </a:p>
          <a:p>
            <a:pPr lvl="1"/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19 bodů za přeshraniční dopad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 </a:t>
            </a:r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Malé projekty, při jejichž hodnocení vznikne návrh na krácení rozpočtu o více než 50 % způsobilých výdajů, budou zamítnuty.</a:t>
            </a:r>
          </a:p>
          <a:p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3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Hodnocení MP – Automatické vyřazení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Clr>
                <a:srgbClr val="000099"/>
              </a:buClr>
            </a:pPr>
            <a:r>
              <a:rPr lang="cs-CZ" dirty="0">
                <a:solidFill>
                  <a:srgbClr val="002060"/>
                </a:solidFill>
              </a:rPr>
              <a:t>ž</a:t>
            </a:r>
            <a:r>
              <a:rPr lang="cs-CZ" dirty="0" smtClean="0">
                <a:solidFill>
                  <a:srgbClr val="002060"/>
                </a:solidFill>
              </a:rPr>
              <a:t>ádost je doručena po termínu</a:t>
            </a:r>
          </a:p>
          <a:p>
            <a:pPr algn="just">
              <a:buClr>
                <a:srgbClr val="000099"/>
              </a:buClr>
            </a:pPr>
            <a:r>
              <a:rPr lang="cs-CZ" dirty="0" smtClean="0">
                <a:solidFill>
                  <a:srgbClr val="002060"/>
                </a:solidFill>
              </a:rPr>
              <a:t>žádost </a:t>
            </a:r>
            <a:r>
              <a:rPr lang="cs-CZ" dirty="0">
                <a:solidFill>
                  <a:srgbClr val="002060"/>
                </a:solidFill>
              </a:rPr>
              <a:t>není originálně podepsána statutárními zástupci nebo oprávněným zástupcem (nutno doložit ověřenou plnou moc</a:t>
            </a:r>
            <a:r>
              <a:rPr lang="cs-CZ" dirty="0" smtClean="0">
                <a:solidFill>
                  <a:srgbClr val="002060"/>
                </a:solidFill>
              </a:rPr>
              <a:t>)</a:t>
            </a:r>
            <a:endParaRPr lang="cs-CZ" dirty="0">
              <a:solidFill>
                <a:srgbClr val="002060"/>
              </a:solidFill>
            </a:endParaRPr>
          </a:p>
          <a:p>
            <a:pPr algn="just">
              <a:buClr>
                <a:srgbClr val="000099"/>
              </a:buClr>
            </a:pPr>
            <a:r>
              <a:rPr lang="cs-CZ" dirty="0">
                <a:solidFill>
                  <a:srgbClr val="002060"/>
                </a:solidFill>
              </a:rPr>
              <a:t>žádost není předložena na aktuálně platném </a:t>
            </a:r>
            <a:r>
              <a:rPr lang="cs-CZ" dirty="0" smtClean="0">
                <a:solidFill>
                  <a:srgbClr val="002060"/>
                </a:solidFill>
              </a:rPr>
              <a:t>formuláři</a:t>
            </a:r>
            <a:r>
              <a:rPr lang="cs-CZ" dirty="0">
                <a:solidFill>
                  <a:srgbClr val="002060"/>
                </a:solidFill>
              </a:rPr>
              <a:t> </a:t>
            </a:r>
            <a:r>
              <a:rPr lang="cs-CZ" dirty="0" smtClean="0">
                <a:solidFill>
                  <a:srgbClr val="002060"/>
                </a:solidFill>
              </a:rPr>
              <a:t>MS Excel</a:t>
            </a:r>
            <a:endParaRPr lang="cs-CZ" dirty="0">
              <a:solidFill>
                <a:srgbClr val="002060"/>
              </a:solidFill>
            </a:endParaRPr>
          </a:p>
          <a:p>
            <a:pPr algn="just">
              <a:buClr>
                <a:srgbClr val="000099"/>
              </a:buClr>
            </a:pPr>
            <a:r>
              <a:rPr lang="cs-CZ" dirty="0">
                <a:solidFill>
                  <a:srgbClr val="002060"/>
                </a:solidFill>
              </a:rPr>
              <a:t>žádost není předložena v </a:t>
            </a:r>
            <a:r>
              <a:rPr lang="cs-CZ" dirty="0" smtClean="0">
                <a:solidFill>
                  <a:srgbClr val="002060"/>
                </a:solidFill>
              </a:rPr>
              <a:t>jazycích českém či slovenském</a:t>
            </a:r>
            <a:endParaRPr lang="cs-CZ" dirty="0">
              <a:solidFill>
                <a:srgbClr val="002060"/>
              </a:solidFill>
            </a:endParaRPr>
          </a:p>
          <a:p>
            <a:pPr algn="just">
              <a:buClr>
                <a:srgbClr val="000099"/>
              </a:buClr>
            </a:pPr>
            <a:r>
              <a:rPr lang="cs-CZ" dirty="0">
                <a:solidFill>
                  <a:srgbClr val="002060"/>
                </a:solidFill>
              </a:rPr>
              <a:t>žadatel není oprávněn získat prostředky z FMP </a:t>
            </a:r>
            <a:r>
              <a:rPr lang="cs-CZ" dirty="0" smtClean="0">
                <a:solidFill>
                  <a:srgbClr val="002060"/>
                </a:solidFill>
              </a:rPr>
              <a:t>(</a:t>
            </a:r>
            <a:r>
              <a:rPr lang="cs-CZ" dirty="0" err="1" smtClean="0">
                <a:solidFill>
                  <a:srgbClr val="002060"/>
                </a:solidFill>
              </a:rPr>
              <a:t>PpŽaKU</a:t>
            </a:r>
            <a:r>
              <a:rPr lang="cs-CZ" dirty="0" smtClean="0">
                <a:solidFill>
                  <a:srgbClr val="002060"/>
                </a:solidFill>
              </a:rPr>
              <a:t>)</a:t>
            </a:r>
          </a:p>
          <a:p>
            <a:pPr lvl="0" algn="just">
              <a:buClr>
                <a:srgbClr val="000099"/>
              </a:buClr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obsah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ž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ádosti 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není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vyplněn písmem a ve formě, které umožňují rozpoznání obsahu 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textu</a:t>
            </a:r>
          </a:p>
          <a:p>
            <a:pPr lvl="0" algn="just">
              <a:buClr>
                <a:srgbClr val="000099"/>
              </a:buClr>
            </a:pP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Žádost není předložena svázaná a v předepsaném počtu kopií - tištěná i elektronicky (včetně povinných příloh)</a:t>
            </a:r>
            <a:endParaRPr lang="cs-CZ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Clr>
                <a:srgbClr val="000099"/>
              </a:buClr>
            </a:pPr>
            <a:endParaRPr lang="cs-CZ" dirty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7665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Administrativní ověřování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Clr>
                <a:schemeClr val="tx1"/>
              </a:buClr>
            </a:pPr>
            <a:r>
              <a:rPr lang="cs-CZ" b="1" dirty="0">
                <a:solidFill>
                  <a:srgbClr val="002060"/>
                </a:solidFill>
              </a:rPr>
              <a:t>o</a:t>
            </a:r>
            <a:r>
              <a:rPr lang="cs-CZ" b="1" dirty="0" smtClean="0">
                <a:solidFill>
                  <a:srgbClr val="002060"/>
                </a:solidFill>
              </a:rPr>
              <a:t>věření podmínek doručení </a:t>
            </a:r>
            <a:r>
              <a:rPr lang="cs-CZ" dirty="0" smtClean="0">
                <a:solidFill>
                  <a:srgbClr val="002060"/>
                </a:solidFill>
              </a:rPr>
              <a:t>– včasnost, správnost, forma</a:t>
            </a:r>
          </a:p>
          <a:p>
            <a:pPr algn="just">
              <a:buClr>
                <a:schemeClr val="tx1"/>
              </a:buClr>
            </a:pPr>
            <a:r>
              <a:rPr lang="cs-CZ" dirty="0" smtClean="0">
                <a:solidFill>
                  <a:srgbClr val="002060"/>
                </a:solidFill>
              </a:rPr>
              <a:t>v případě jejich nesplnění je žádost vyřazena s výjimkou případu, že nejsou v souladu elektronická a tištěná verze</a:t>
            </a:r>
          </a:p>
          <a:p>
            <a:pPr algn="just">
              <a:buClr>
                <a:schemeClr val="tx1"/>
              </a:buClr>
            </a:pPr>
            <a:r>
              <a:rPr lang="cs-CZ" dirty="0" smtClean="0">
                <a:solidFill>
                  <a:srgbClr val="002060"/>
                </a:solidFill>
              </a:rPr>
              <a:t>Ověření dalších podmínek poskytnutí  příspěvku – jsou 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uvedeny v </a:t>
            </a:r>
            <a:r>
              <a:rPr lang="cs-CZ" dirty="0" err="1" smtClean="0">
                <a:solidFill>
                  <a:schemeClr val="tx2">
                    <a:lumMod val="75000"/>
                  </a:schemeClr>
                </a:solidFill>
              </a:rPr>
              <a:t>PpŽaKU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 na str. 29</a:t>
            </a:r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Správce ověří 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splnění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každé jednotlivé podmínky poskytnutí </a:t>
            </a:r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příspěvku na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základě: </a:t>
            </a:r>
          </a:p>
          <a:p>
            <a:pPr lvl="0"/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údajů uvedených žadatelem v </a:t>
            </a:r>
            <a:r>
              <a:rPr lang="cs-CZ" dirty="0" err="1">
                <a:solidFill>
                  <a:schemeClr val="tx2">
                    <a:lumMod val="75000"/>
                  </a:schemeClr>
                </a:solidFill>
              </a:rPr>
              <a:t>ŽoNFP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pPr lvl="0"/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dostupných zdrojů pro přímé ověření podmínek poskytnutí příspěvku (např. veřejně dostupné registry),</a:t>
            </a:r>
          </a:p>
          <a:p>
            <a:pPr lvl="0"/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relevantních příloh, kterými žadatel prokazuje splnění vybraných podmínek poskytnutí příspěvku.</a:t>
            </a:r>
          </a:p>
          <a:p>
            <a:pPr algn="just">
              <a:buClr>
                <a:schemeClr val="tx1"/>
              </a:buClr>
            </a:pPr>
            <a:endParaRPr lang="cs-CZ" dirty="0" smtClean="0">
              <a:solidFill>
                <a:srgbClr val="002060"/>
              </a:solidFill>
            </a:endParaRPr>
          </a:p>
          <a:p>
            <a:pPr algn="just">
              <a:buClr>
                <a:schemeClr val="tx1"/>
              </a:buClr>
            </a:pPr>
            <a:endParaRPr lang="cs-CZ" dirty="0" smtClean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45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Administrativní ověřování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Všeobecné podmínky způsobilosti jsou uvedeny </a:t>
            </a:r>
            <a:r>
              <a:rPr lang="cs-CZ" dirty="0">
                <a:solidFill>
                  <a:srgbClr val="002060"/>
                </a:solidFill>
              </a:rPr>
              <a:t>v Příručce pro žadatele (kap. </a:t>
            </a:r>
            <a:r>
              <a:rPr lang="cs-CZ" dirty="0" smtClean="0">
                <a:solidFill>
                  <a:srgbClr val="002060"/>
                </a:solidFill>
              </a:rPr>
              <a:t>3.1.3 </a:t>
            </a:r>
            <a:r>
              <a:rPr lang="cs-CZ" dirty="0" err="1" smtClean="0">
                <a:solidFill>
                  <a:srgbClr val="002060"/>
                </a:solidFill>
              </a:rPr>
              <a:t>PpŽaKU</a:t>
            </a:r>
            <a:r>
              <a:rPr lang="cs-CZ" dirty="0" smtClean="0">
                <a:solidFill>
                  <a:srgbClr val="002060"/>
                </a:solidFill>
              </a:rPr>
              <a:t>)</a:t>
            </a:r>
            <a:endParaRPr lang="cs-CZ" dirty="0">
              <a:solidFill>
                <a:srgbClr val="002060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cs-CZ" dirty="0">
                <a:solidFill>
                  <a:srgbClr val="002060"/>
                </a:solidFill>
              </a:rPr>
              <a:t>MP musí vyhovět </a:t>
            </a:r>
            <a:r>
              <a:rPr lang="cs-CZ" b="1" dirty="0">
                <a:solidFill>
                  <a:srgbClr val="002060"/>
                </a:solidFill>
              </a:rPr>
              <a:t>všem </a:t>
            </a:r>
            <a:r>
              <a:rPr lang="cs-CZ" b="1" dirty="0" smtClean="0">
                <a:solidFill>
                  <a:srgbClr val="002060"/>
                </a:solidFill>
              </a:rPr>
              <a:t>kritériím</a:t>
            </a:r>
            <a:r>
              <a:rPr lang="cs-CZ" dirty="0" smtClean="0">
                <a:solidFill>
                  <a:srgbClr val="002060"/>
                </a:solidFill>
              </a:rPr>
              <a:t> ověřování, </a:t>
            </a:r>
            <a:r>
              <a:rPr lang="cs-CZ" dirty="0">
                <a:solidFill>
                  <a:srgbClr val="002060"/>
                </a:solidFill>
              </a:rPr>
              <a:t>jinak je z hodnocení vyřazen</a:t>
            </a:r>
            <a:r>
              <a:rPr lang="cs-CZ" b="1" dirty="0">
                <a:solidFill>
                  <a:srgbClr val="002060"/>
                </a:solidFill>
              </a:rPr>
              <a:t>!</a:t>
            </a:r>
            <a:endParaRPr lang="cs-CZ" dirty="0">
              <a:solidFill>
                <a:srgbClr val="002060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cs-CZ" dirty="0">
                <a:solidFill>
                  <a:srgbClr val="002060"/>
                </a:solidFill>
              </a:rPr>
              <a:t>Správce může vyzvat žadatele o upřesnění či doplnění a </a:t>
            </a:r>
            <a:r>
              <a:rPr lang="cs-CZ" b="1" dirty="0">
                <a:solidFill>
                  <a:srgbClr val="002060"/>
                </a:solidFill>
              </a:rPr>
              <a:t>vysvětlení položek </a:t>
            </a:r>
            <a:r>
              <a:rPr lang="cs-CZ" b="1" dirty="0" smtClean="0">
                <a:solidFill>
                  <a:srgbClr val="002060"/>
                </a:solidFill>
              </a:rPr>
              <a:t>rozpočtu a jednotlivých aktivit</a:t>
            </a:r>
            <a:endParaRPr lang="cs-CZ" dirty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740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Změny v realizaci</a:t>
            </a:r>
            <a:endParaRPr lang="cs-CZ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Veškeré změny </a:t>
            </a:r>
            <a:r>
              <a:rPr lang="cs-CZ" dirty="0" smtClean="0">
                <a:solidFill>
                  <a:srgbClr val="002060"/>
                </a:solidFill>
              </a:rPr>
              <a:t>je povinnost Správci hlásit již od podání žádosti o </a:t>
            </a:r>
            <a:r>
              <a:rPr lang="cs-CZ" dirty="0" err="1" smtClean="0">
                <a:solidFill>
                  <a:srgbClr val="002060"/>
                </a:solidFill>
              </a:rPr>
              <a:t>NFP</a:t>
            </a:r>
            <a:r>
              <a:rPr lang="cs-CZ" dirty="0" smtClean="0">
                <a:solidFill>
                  <a:srgbClr val="002060"/>
                </a:solidFill>
              </a:rPr>
              <a:t> (do podepsání smlouvy jen emailem)</a:t>
            </a:r>
          </a:p>
          <a:p>
            <a:pPr algn="just"/>
            <a:r>
              <a:rPr lang="cs-CZ" dirty="0">
                <a:solidFill>
                  <a:srgbClr val="002060"/>
                </a:solidFill>
              </a:rPr>
              <a:t>Pravidla pro změny v </a:t>
            </a:r>
            <a:r>
              <a:rPr lang="cs-CZ" dirty="0" smtClean="0">
                <a:solidFill>
                  <a:srgbClr val="002060"/>
                </a:solidFill>
              </a:rPr>
              <a:t>malých projektech </a:t>
            </a:r>
            <a:r>
              <a:rPr lang="cs-CZ" dirty="0">
                <a:solidFill>
                  <a:srgbClr val="002060"/>
                </a:solidFill>
              </a:rPr>
              <a:t>b</a:t>
            </a:r>
            <a:r>
              <a:rPr lang="cs-CZ" dirty="0" smtClean="0">
                <a:solidFill>
                  <a:srgbClr val="002060"/>
                </a:solidFill>
              </a:rPr>
              <a:t>udou  uvedena v </a:t>
            </a:r>
            <a:r>
              <a:rPr lang="cs-CZ" dirty="0" err="1" smtClean="0">
                <a:solidFill>
                  <a:srgbClr val="002060"/>
                </a:solidFill>
              </a:rPr>
              <a:t>PpŽaKU</a:t>
            </a:r>
            <a:r>
              <a:rPr lang="cs-CZ" dirty="0" smtClean="0">
                <a:solidFill>
                  <a:srgbClr val="002060"/>
                </a:solidFill>
              </a:rPr>
              <a:t> – část pro konečné uživatele</a:t>
            </a:r>
            <a:endParaRPr lang="cs-CZ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25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Publicita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Dodržování všech pravidel publicity je povinné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Pravidla publicity budou zveřejněna v </a:t>
            </a:r>
            <a:r>
              <a:rPr lang="cs-CZ" dirty="0" err="1">
                <a:solidFill>
                  <a:srgbClr val="002060"/>
                </a:solidFill>
              </a:rPr>
              <a:t>PpŽaKU</a:t>
            </a:r>
            <a:r>
              <a:rPr lang="cs-CZ" dirty="0">
                <a:solidFill>
                  <a:srgbClr val="002060"/>
                </a:solidFill>
              </a:rPr>
              <a:t> – část pro konečné </a:t>
            </a:r>
            <a:r>
              <a:rPr lang="cs-CZ" dirty="0" smtClean="0">
                <a:solidFill>
                  <a:srgbClr val="002060"/>
                </a:solidFill>
              </a:rPr>
              <a:t>uživatele a jejích přílohách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Doporučujeme definovat </a:t>
            </a:r>
            <a:r>
              <a:rPr lang="cs-CZ" dirty="0">
                <a:solidFill>
                  <a:srgbClr val="002060"/>
                </a:solidFill>
              </a:rPr>
              <a:t>publicitu jen v takovém množství a míře, aby následně mohla být naplněna a doložena</a:t>
            </a:r>
          </a:p>
          <a:p>
            <a:pPr algn="just"/>
            <a:endParaRPr lang="cs-CZ" dirty="0">
              <a:solidFill>
                <a:srgbClr val="FF0000"/>
              </a:solidFill>
            </a:endParaRPr>
          </a:p>
          <a:p>
            <a:pPr algn="just"/>
            <a:endParaRPr lang="cs-CZ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17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Měřitelné ukazatele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Jejich dodržování je povinné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Vybírá je žadatel ve formuláři Žádosti  z předdefinovaného seznamu v souladu s přílohou č. </a:t>
            </a:r>
            <a:r>
              <a:rPr lang="cs-CZ" dirty="0" err="1" smtClean="0">
                <a:solidFill>
                  <a:srgbClr val="002060"/>
                </a:solidFill>
              </a:rPr>
              <a:t>II.3</a:t>
            </a:r>
            <a:r>
              <a:rPr lang="cs-CZ" dirty="0" smtClean="0">
                <a:solidFill>
                  <a:srgbClr val="002060"/>
                </a:solidFill>
              </a:rPr>
              <a:t> </a:t>
            </a:r>
            <a:r>
              <a:rPr lang="cs-CZ" dirty="0" err="1" smtClean="0">
                <a:solidFill>
                  <a:srgbClr val="002060"/>
                </a:solidFill>
              </a:rPr>
              <a:t>PpŽaKU</a:t>
            </a:r>
            <a:endParaRPr lang="cs-CZ" dirty="0" smtClean="0">
              <a:solidFill>
                <a:srgbClr val="002060"/>
              </a:solidFill>
            </a:endParaRP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Jiné (vlastní) měřitelné ukazatele nejsou povoleny</a:t>
            </a:r>
          </a:p>
        </p:txBody>
      </p:sp>
    </p:spTree>
    <p:extLst>
      <p:ext uri="{BB962C8B-B14F-4D97-AF65-F5344CB8AC3E}">
        <p14:creationId xmlns:p14="http://schemas.microsoft.com/office/powerpoint/2010/main" val="126156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Zadávací řízení</a:t>
            </a:r>
            <a:endParaRPr lang="cs-CZ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Informace k zadávacím řízením naleznete v </a:t>
            </a:r>
            <a:r>
              <a:rPr lang="cs-CZ" dirty="0" err="1">
                <a:solidFill>
                  <a:srgbClr val="002060"/>
                </a:solidFill>
              </a:rPr>
              <a:t>PpŽaKU</a:t>
            </a:r>
            <a:r>
              <a:rPr lang="cs-CZ" dirty="0">
                <a:solidFill>
                  <a:srgbClr val="002060"/>
                </a:solidFill>
              </a:rPr>
              <a:t> – část pro konečné uživatele a jejích přílohách </a:t>
            </a:r>
            <a:endParaRPr lang="cs-CZ" dirty="0" smtClean="0">
              <a:solidFill>
                <a:srgbClr val="002060"/>
              </a:solidFill>
            </a:endParaRP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Zadávací řízení může být provedeno již před podáním žádosti či podpisem smlouvy</a:t>
            </a:r>
            <a:endParaRPr lang="cs-CZ" dirty="0">
              <a:solidFill>
                <a:srgbClr val="002060"/>
              </a:solidFill>
            </a:endParaRP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Má-li žadatel/KU vlastní interní směrnici přísnější než zákon, musí postupovat podle ní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Zadávací řízení bude kontrolováno až se závěrečnou zprávou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Doporučujeme konzultace se správcem již při vlastním zadávacím řízení, nejpozději před odevzdáním závěrečné zprávy</a:t>
            </a:r>
          </a:p>
          <a:p>
            <a:pPr algn="just"/>
            <a:r>
              <a:rPr lang="cs-CZ" dirty="0">
                <a:solidFill>
                  <a:srgbClr val="002060"/>
                </a:solidFill>
              </a:rPr>
              <a:t>Správce má právo nahlížet do veškeré dokumentace související s realizací/zadáváním zakázek</a:t>
            </a:r>
          </a:p>
          <a:p>
            <a:pPr algn="just"/>
            <a:endParaRPr lang="cs-CZ" dirty="0" smtClean="0">
              <a:solidFill>
                <a:srgbClr val="002060"/>
              </a:solidFill>
            </a:endParaRP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89201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Udržitelnost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Udržitelnost je povinná minimálně po dobu 5 let od finančního ukončení projektu 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Definuje ji žadatel v Žádosti o </a:t>
            </a:r>
            <a:r>
              <a:rPr lang="cs-CZ" dirty="0" smtClean="0">
                <a:solidFill>
                  <a:srgbClr val="002060"/>
                </a:solidFill>
              </a:rPr>
              <a:t>NFP</a:t>
            </a:r>
            <a:endParaRPr lang="cs-CZ" dirty="0" smtClean="0">
              <a:solidFill>
                <a:srgbClr val="002060"/>
              </a:solidFill>
            </a:endParaRP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Veškeré nabyté majetky musejí zůstat po dobu udržitelnosti ve vlastnictví příjemce (v případě investic nutno smluvně ošetřit)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Možnost zastavení majetku třetím osobám (nutno odsouhlasit) je možná jen bance, od níž máte úvěr na realizaci projektu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Všechny investiční a vybrané neinvestiční projekty budou každoročně předkládat zprávu o udržitelnosti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346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Upozornění pro přípravu a realizaci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cs-CZ" sz="2550" dirty="0" smtClean="0"/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Nedostatečné doložení zapojení přeshraničního partnera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Nepoužití měřitelných ukazatelů dle </a:t>
            </a:r>
            <a:r>
              <a:rPr lang="cs-CZ" sz="2550" dirty="0" err="1" smtClean="0">
                <a:solidFill>
                  <a:srgbClr val="002060"/>
                </a:solidFill>
              </a:rPr>
              <a:t>PpŽaKU</a:t>
            </a:r>
            <a:r>
              <a:rPr lang="cs-CZ" sz="2550" dirty="0" smtClean="0">
                <a:solidFill>
                  <a:srgbClr val="002060"/>
                </a:solidFill>
              </a:rPr>
              <a:t>, </a:t>
            </a:r>
            <a:r>
              <a:rPr lang="cs-CZ" sz="2550" dirty="0" err="1" smtClean="0">
                <a:solidFill>
                  <a:srgbClr val="002060"/>
                </a:solidFill>
              </a:rPr>
              <a:t>příl</a:t>
            </a:r>
            <a:r>
              <a:rPr lang="cs-CZ" sz="2550" dirty="0" smtClean="0">
                <a:solidFill>
                  <a:srgbClr val="002060"/>
                </a:solidFill>
              </a:rPr>
              <a:t>. II.3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Použití jiných aktivit než je v Intervenční logice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Užívání špatné publicity či její nedostatečná dokumentace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Nedodržení postupu při zadávacím řízení, zákon + interní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Vytváření nákladů, které nejsou v rozpočtu a nejsou nutné pro dosažení cílů a naplnění aktivit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Pozdní hlášení či nehlášení změn dle RD</a:t>
            </a:r>
          </a:p>
        </p:txBody>
      </p:sp>
    </p:spTree>
    <p:extLst>
      <p:ext uri="{BB962C8B-B14F-4D97-AF65-F5344CB8AC3E}">
        <p14:creationId xmlns:p14="http://schemas.microsoft.com/office/powerpoint/2010/main" val="214611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Děkuji Vám za </a:t>
            </a:r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pozornost.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cs-CZ" sz="4000" b="1" dirty="0" smtClean="0">
                <a:solidFill>
                  <a:srgbClr val="000066"/>
                </a:solidFill>
              </a:rPr>
              <a:t>Ing. Zdeněk Mikel, MBA</a:t>
            </a:r>
            <a:endParaRPr lang="cs-CZ" sz="4000" b="1" dirty="0">
              <a:solidFill>
                <a:srgbClr val="000066"/>
              </a:solidFill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cs-CZ" sz="2800" b="1" dirty="0"/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cs-CZ" b="1" dirty="0" smtClean="0">
                <a:solidFill>
                  <a:srgbClr val="000066"/>
                </a:solidFill>
              </a:rPr>
              <a:t>Region </a:t>
            </a:r>
            <a:r>
              <a:rPr lang="cs-CZ" b="1" dirty="0">
                <a:solidFill>
                  <a:srgbClr val="000066"/>
                </a:solidFill>
              </a:rPr>
              <a:t>Bílé Karpaty</a:t>
            </a: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cs-CZ" dirty="0" smtClean="0">
                <a:solidFill>
                  <a:srgbClr val="000066"/>
                </a:solidFill>
              </a:rPr>
              <a:t>náměstí T. G. Masaryka 2433</a:t>
            </a:r>
            <a:endParaRPr lang="cs-CZ" dirty="0">
              <a:solidFill>
                <a:srgbClr val="000066"/>
              </a:solidFill>
            </a:endParaRPr>
          </a:p>
          <a:p>
            <a:pPr marL="0" indent="0" algn="ctr">
              <a:lnSpc>
                <a:spcPct val="90000"/>
              </a:lnSpc>
              <a:spcAft>
                <a:spcPts val="2400"/>
              </a:spcAft>
              <a:buFont typeface="Wingdings" pitchFamily="2" charset="2"/>
              <a:buNone/>
            </a:pPr>
            <a:r>
              <a:rPr lang="cs-CZ" dirty="0">
                <a:solidFill>
                  <a:srgbClr val="000066"/>
                </a:solidFill>
              </a:rPr>
              <a:t>760 01  </a:t>
            </a:r>
            <a:r>
              <a:rPr lang="cs-CZ" dirty="0" smtClean="0">
                <a:solidFill>
                  <a:srgbClr val="000066"/>
                </a:solidFill>
              </a:rPr>
              <a:t>Zlín</a:t>
            </a: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cs-CZ" dirty="0" smtClean="0">
                <a:solidFill>
                  <a:srgbClr val="000066"/>
                </a:solidFill>
              </a:rPr>
              <a:t>Tel.: 573 776 055</a:t>
            </a:r>
            <a:endParaRPr lang="cs-CZ" dirty="0">
              <a:solidFill>
                <a:srgbClr val="000066"/>
              </a:solidFill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cs-CZ" dirty="0">
                <a:solidFill>
                  <a:srgbClr val="000066"/>
                </a:solidFill>
              </a:rPr>
              <a:t>E-mail: </a:t>
            </a:r>
            <a:r>
              <a:rPr lang="cs-CZ" dirty="0" smtClean="0">
                <a:solidFill>
                  <a:srgbClr val="000066"/>
                </a:solidFill>
              </a:rPr>
              <a:t>fmp@regionbilekarpaty.cz</a:t>
            </a:r>
            <a:endParaRPr lang="cs-CZ" dirty="0">
              <a:solidFill>
                <a:srgbClr val="000066"/>
              </a:solidFill>
            </a:endParaRP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877272"/>
            <a:ext cx="7956376" cy="60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4045</TotalTime>
  <Words>755</Words>
  <Application>Microsoft Office PowerPoint</Application>
  <PresentationFormat>Předvádění na obrazovce (4:3)</PresentationFormat>
  <Paragraphs>116</Paragraphs>
  <Slides>17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Motiv systému Office</vt:lpstr>
      <vt:lpstr>Fond malých projektů Interreg V-A SK - CZ 2014-2020  Realizace malého projektu  Zdeněk Mikel</vt:lpstr>
      <vt:lpstr>Osnova prezentace</vt:lpstr>
      <vt:lpstr>Důležitá data</vt:lpstr>
      <vt:lpstr>Rozhodnutí  Regionálního výboru</vt:lpstr>
      <vt:lpstr>Provedení publicity – tištěné výstupy</vt:lpstr>
      <vt:lpstr>Provedení publicity – pamětní deska</vt:lpstr>
      <vt:lpstr>Hodnocení MP hodnotiteli</vt:lpstr>
      <vt:lpstr>Hodnocení MP – Automatické vyřazení</vt:lpstr>
      <vt:lpstr>Administrativní ověřování</vt:lpstr>
      <vt:lpstr>Administrativní ověřování</vt:lpstr>
      <vt:lpstr>Změny v realizaci</vt:lpstr>
      <vt:lpstr>Publicita</vt:lpstr>
      <vt:lpstr>Měřitelné ukazatele</vt:lpstr>
      <vt:lpstr>Zadávací řízení</vt:lpstr>
      <vt:lpstr>Udržitelnost</vt:lpstr>
      <vt:lpstr>Upozornění pro přípravu a realizaci</vt:lpstr>
      <vt:lpstr>Děkuji Vám za pozornost.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Fond mikroprojektů OPPS SR – ČR 2007-13  Realizace mikroprojektu</dc:title>
  <dc:creator>Martin</dc:creator>
  <cp:lastModifiedBy>Zdenek</cp:lastModifiedBy>
  <cp:revision>124</cp:revision>
  <cp:lastPrinted>2014-11-05T14:53:46Z</cp:lastPrinted>
  <dcterms:created xsi:type="dcterms:W3CDTF">2012-05-07T13:14:29Z</dcterms:created>
  <dcterms:modified xsi:type="dcterms:W3CDTF">2018-01-18T13:34:40Z</dcterms:modified>
</cp:coreProperties>
</file>