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9" r:id="rId3"/>
    <p:sldId id="258" r:id="rId4"/>
    <p:sldId id="257" r:id="rId5"/>
    <p:sldId id="302" r:id="rId6"/>
    <p:sldId id="303" r:id="rId7"/>
    <p:sldId id="285" r:id="rId8"/>
    <p:sldId id="271" r:id="rId9"/>
    <p:sldId id="272" r:id="rId10"/>
    <p:sldId id="273" r:id="rId11"/>
    <p:sldId id="260" r:id="rId12"/>
    <p:sldId id="261" r:id="rId13"/>
    <p:sldId id="262" r:id="rId14"/>
    <p:sldId id="263" r:id="rId15"/>
    <p:sldId id="264" r:id="rId16"/>
    <p:sldId id="270" r:id="rId17"/>
    <p:sldId id="265" r:id="rId18"/>
    <p:sldId id="287" r:id="rId19"/>
    <p:sldId id="269" r:id="rId20"/>
    <p:sldId id="284" r:id="rId21"/>
    <p:sldId id="290" r:id="rId22"/>
    <p:sldId id="305" r:id="rId23"/>
    <p:sldId id="292" r:id="rId24"/>
    <p:sldId id="304" r:id="rId25"/>
    <p:sldId id="307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283" r:id="rId34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4AE38-F865-4503-9C3F-1E3517B993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464028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4766B-B37B-41F3-A340-F23A65A0B6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68409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4766B-B37B-41F3-A340-F23A65A0B667}" type="slidenum">
              <a:rPr lang="cs-CZ" smtClean="0"/>
              <a:t>1</a:t>
            </a:fld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533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389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41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513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490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283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60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829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711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72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66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96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693B-EF22-4F17-B72B-EA74AEC68A63}" type="datetimeFigureOut">
              <a:rPr lang="cs-CZ" smtClean="0"/>
              <a:t>11.11.2014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5855E-0238-4C4D-885C-6CC79F4C3C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47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954759"/>
          </a:xfrm>
        </p:spPr>
        <p:txBody>
          <a:bodyPr>
            <a:normAutofit fontScale="90000"/>
          </a:bodyPr>
          <a:lstStyle/>
          <a:p>
            <a:r>
              <a:rPr lang="cs-CZ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Fond </a:t>
            </a:r>
            <a:r>
              <a:rPr lang="cs-CZ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mikroprojektů</a:t>
            </a:r>
            <a:r>
              <a:rPr lang="cs-CZ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OPPS SR – ČR 2007-13</a:t>
            </a:r>
            <a: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Realizace </a:t>
            </a:r>
            <a:r>
              <a:rPr lang="cs-CZ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mikroprojektu</a:t>
            </a:r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Zdeněk Mikel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1371600" y="41910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2800" smtClean="0"/>
          </a:p>
          <a:p>
            <a:endParaRPr lang="cs-CZ"/>
          </a:p>
        </p:txBody>
      </p:sp>
      <p:sp>
        <p:nvSpPr>
          <p:cNvPr id="7" name="Rectangle 8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2400300" y="5734050"/>
            <a:ext cx="4343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 eaLnBrk="0" hangingPunct="0">
              <a:buClr>
                <a:schemeClr val="hlink"/>
              </a:buClr>
            </a:pPr>
            <a:endParaRPr lang="cs-CZ" sz="32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050" name="Picture 2" descr="C:\Users\Zuzana Blanarschova\Desktop\logo na prezentac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17" y="548680"/>
            <a:ext cx="6697010" cy="85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4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Osnova prezentace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Proces hodnocení </a:t>
            </a:r>
            <a:r>
              <a:rPr lang="cs-CZ" dirty="0" err="1" smtClean="0">
                <a:solidFill>
                  <a:srgbClr val="002060"/>
                </a:solidFill>
              </a:rPr>
              <a:t>mikroprojektu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Důležitá data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Změny v realizaci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Publicita na úrovni </a:t>
            </a:r>
            <a:r>
              <a:rPr lang="cs-CZ" dirty="0" err="1" smtClean="0">
                <a:solidFill>
                  <a:srgbClr val="002060"/>
                </a:solidFill>
              </a:rPr>
              <a:t>mikroprojektů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Monitorovací indikátory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Zadávací řízení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Udržitelnost výsledků </a:t>
            </a:r>
            <a:r>
              <a:rPr lang="cs-CZ" dirty="0" err="1" smtClean="0">
                <a:solidFill>
                  <a:srgbClr val="002060"/>
                </a:solidFill>
              </a:rPr>
              <a:t>mikroprojektu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Nejčastější chyby v realizaci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Typové </a:t>
            </a:r>
            <a:r>
              <a:rPr lang="cs-CZ" dirty="0" err="1" smtClean="0">
                <a:solidFill>
                  <a:srgbClr val="002060"/>
                </a:solidFill>
              </a:rPr>
              <a:t>mikroprojekty</a:t>
            </a:r>
            <a:endParaRPr lang="cs-CZ" dirty="0" smtClean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6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Důležitá data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r>
              <a:rPr lang="cs-CZ" dirty="0" smtClean="0">
                <a:solidFill>
                  <a:srgbClr val="FF0000"/>
                </a:solidFill>
              </a:rPr>
              <a:t>Datum splnění podmínek přijatelnosti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= začátek realizace </a:t>
            </a:r>
            <a:r>
              <a:rPr lang="cs-CZ" dirty="0" err="1" smtClean="0">
                <a:solidFill>
                  <a:srgbClr val="FF0000"/>
                </a:solidFill>
              </a:rPr>
              <a:t>mikroprojektu</a:t>
            </a:r>
            <a:r>
              <a:rPr lang="cs-CZ" dirty="0" smtClean="0">
                <a:solidFill>
                  <a:srgbClr val="FF0000"/>
                </a:solidFill>
              </a:rPr>
              <a:t> od</a:t>
            </a:r>
            <a:r>
              <a:rPr lang="cs-CZ" dirty="0">
                <a:solidFill>
                  <a:srgbClr val="FF0000"/>
                </a:solidFill>
              </a:rPr>
              <a:t>	</a:t>
            </a:r>
            <a:r>
              <a:rPr lang="cs-CZ" b="1" dirty="0" smtClean="0">
                <a:solidFill>
                  <a:srgbClr val="FF0000"/>
                </a:solidFill>
              </a:rPr>
              <a:t>19. 1. 2015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Zasedání Regionálního výboru	     </a:t>
            </a:r>
            <a:r>
              <a:rPr lang="cs-CZ" b="1" dirty="0" smtClean="0">
                <a:solidFill>
                  <a:srgbClr val="002060"/>
                </a:solidFill>
              </a:rPr>
              <a:t>12.-13.2.2015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Ukončení realizace </a:t>
            </a:r>
            <a:r>
              <a:rPr lang="cs-CZ" dirty="0" err="1" smtClean="0">
                <a:solidFill>
                  <a:srgbClr val="002060"/>
                </a:solidFill>
              </a:rPr>
              <a:t>mikroprojektu</a:t>
            </a:r>
            <a:r>
              <a:rPr lang="cs-CZ" dirty="0" smtClean="0">
                <a:solidFill>
                  <a:srgbClr val="002060"/>
                </a:solidFill>
              </a:rPr>
              <a:t>	</a:t>
            </a:r>
            <a:r>
              <a:rPr lang="cs-CZ" b="1" dirty="0" smtClean="0">
                <a:solidFill>
                  <a:srgbClr val="002060"/>
                </a:solidFill>
              </a:rPr>
              <a:t>31. 5. 2015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Odevzdání Závěrečné zprávy o realizaci (30 dní, uvedeno ve Smlouvě)			</a:t>
            </a:r>
            <a:r>
              <a:rPr lang="cs-CZ" b="1" dirty="0" smtClean="0">
                <a:solidFill>
                  <a:srgbClr val="002060"/>
                </a:solidFill>
              </a:rPr>
              <a:t>30. 6. 2015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Udržitelnost (5 let po finančním konci MP)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1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Rozhodnutí </a:t>
            </a:r>
            <a:b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Regionálního výboru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cs-CZ" sz="2800" dirty="0" smtClean="0"/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cs-CZ" sz="2800" dirty="0" smtClean="0">
                <a:solidFill>
                  <a:srgbClr val="002060"/>
                </a:solidFill>
              </a:rPr>
              <a:t>možné vyjádření RV </a:t>
            </a:r>
            <a:r>
              <a:rPr lang="cs-CZ" sz="2800" b="1" dirty="0" smtClean="0">
                <a:solidFill>
                  <a:srgbClr val="002060"/>
                </a:solidFill>
              </a:rPr>
              <a:t>(cca 12.-13. února 2015)</a:t>
            </a:r>
            <a:r>
              <a:rPr lang="cs-CZ" sz="2800" dirty="0" smtClean="0">
                <a:solidFill>
                  <a:srgbClr val="002060"/>
                </a:solidFill>
              </a:rPr>
              <a:t>: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endParaRPr lang="cs-CZ" sz="1600" dirty="0" smtClean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cs-CZ" dirty="0" smtClean="0">
                <a:solidFill>
                  <a:srgbClr val="002060"/>
                </a:solidFill>
              </a:rPr>
              <a:t>schválen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cs-CZ" dirty="0" smtClean="0">
                <a:solidFill>
                  <a:srgbClr val="002060"/>
                </a:solidFill>
              </a:rPr>
              <a:t>schválen s podmínkou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cs-CZ" dirty="0">
                <a:solidFill>
                  <a:srgbClr val="002060"/>
                </a:solidFill>
              </a:rPr>
              <a:t>z</a:t>
            </a:r>
            <a:r>
              <a:rPr lang="cs-CZ" dirty="0" smtClean="0">
                <a:solidFill>
                  <a:srgbClr val="002060"/>
                </a:solidFill>
              </a:rPr>
              <a:t>amítnut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cs-CZ" dirty="0" smtClean="0">
              <a:solidFill>
                <a:srgbClr val="002060"/>
              </a:solidFill>
            </a:endParaRPr>
          </a:p>
          <a:p>
            <a:pPr marL="342900" lvl="1" indent="-342900">
              <a:lnSpc>
                <a:spcPct val="8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cs-CZ" dirty="0">
                <a:solidFill>
                  <a:srgbClr val="002060"/>
                </a:solidFill>
              </a:rPr>
              <a:t>do 15 pracovních dnů od zasedání RV obdrží žadatel od Správce vyrozumění o </a:t>
            </a:r>
            <a:r>
              <a:rPr lang="cs-CZ" dirty="0" smtClean="0">
                <a:solidFill>
                  <a:srgbClr val="002060"/>
                </a:solidFill>
              </a:rPr>
              <a:t>výsledku </a:t>
            </a:r>
            <a:r>
              <a:rPr lang="cs-CZ" b="1" dirty="0" smtClean="0">
                <a:solidFill>
                  <a:srgbClr val="002060"/>
                </a:solidFill>
              </a:rPr>
              <a:t>(do 28. 2. 2015)</a:t>
            </a:r>
            <a:endParaRPr lang="cs-CZ" b="1" dirty="0">
              <a:solidFill>
                <a:srgbClr val="002060"/>
              </a:solidFill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23316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Provedení publicity – tištěné výstupy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10480"/>
            <a:ext cx="8229600" cy="5070848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Vzor publicity – </a:t>
            </a:r>
            <a:r>
              <a:rPr lang="cs-CZ" b="1" dirty="0" smtClean="0">
                <a:solidFill>
                  <a:srgbClr val="002060"/>
                </a:solidFill>
              </a:rPr>
              <a:t>barevná </a:t>
            </a:r>
            <a:r>
              <a:rPr lang="cs-CZ" b="1" dirty="0">
                <a:solidFill>
                  <a:srgbClr val="002060"/>
                </a:solidFill>
              </a:rPr>
              <a:t>verze </a:t>
            </a:r>
            <a:endParaRPr lang="cs-CZ" b="1" dirty="0" smtClean="0">
              <a:solidFill>
                <a:srgbClr val="002060"/>
              </a:solidFill>
            </a:endParaRPr>
          </a:p>
          <a:p>
            <a:endParaRPr lang="cs-CZ" dirty="0" smtClean="0"/>
          </a:p>
          <a:p>
            <a:pPr marL="0" indent="0" algn="ctr">
              <a:spcBef>
                <a:spcPts val="3000"/>
              </a:spcBef>
              <a:buNone/>
            </a:pPr>
            <a:r>
              <a:rPr lang="cs-CZ" sz="2600" b="1" dirty="0" smtClean="0"/>
              <a:t>FOND MIKROPROJEKTŮ</a:t>
            </a:r>
            <a:r>
              <a:rPr lang="cs-CZ" b="1" dirty="0" smtClean="0"/>
              <a:t>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>
                <a:solidFill>
                  <a:srgbClr val="002060"/>
                </a:solidFill>
              </a:rPr>
              <a:t>Vzor </a:t>
            </a:r>
            <a:r>
              <a:rPr lang="cs-CZ" b="1" dirty="0">
                <a:solidFill>
                  <a:srgbClr val="002060"/>
                </a:solidFill>
              </a:rPr>
              <a:t>publicity – inverzní verze </a:t>
            </a:r>
            <a:endParaRPr lang="cs-CZ" b="1" dirty="0" smtClean="0">
              <a:solidFill>
                <a:srgbClr val="002060"/>
              </a:solidFill>
            </a:endParaRPr>
          </a:p>
          <a:p>
            <a:endParaRPr lang="cs-CZ" b="1" dirty="0" smtClean="0"/>
          </a:p>
          <a:p>
            <a:pPr marL="0" indent="0" algn="ctr">
              <a:spcBef>
                <a:spcPts val="3600"/>
              </a:spcBef>
              <a:buNone/>
            </a:pPr>
            <a:r>
              <a:rPr lang="cs-CZ" sz="2600" b="1" dirty="0"/>
              <a:t>FOND MIKROPROJEKTŮ </a:t>
            </a:r>
          </a:p>
          <a:p>
            <a:endParaRPr lang="cs-CZ" b="1" dirty="0"/>
          </a:p>
        </p:txBody>
      </p:sp>
      <p:pic>
        <p:nvPicPr>
          <p:cNvPr id="4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36123"/>
            <a:ext cx="6052467" cy="73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1844824"/>
            <a:ext cx="808212" cy="80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77" y="4797425"/>
            <a:ext cx="5381600" cy="64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358" y="4686524"/>
            <a:ext cx="685924" cy="68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07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Provedení publicity – pamětní deska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680520"/>
          </a:xfrm>
          <a:ln>
            <a:solidFill>
              <a:schemeClr val="tx1">
                <a:alpha val="97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 smtClean="0"/>
              <a:t>NÁZEV </a:t>
            </a:r>
            <a:r>
              <a:rPr lang="cs-CZ" b="1" dirty="0"/>
              <a:t>MIKROPROJEKTU </a:t>
            </a:r>
            <a:endParaRPr lang="cs-CZ" dirty="0"/>
          </a:p>
          <a:p>
            <a:pPr marL="0" indent="0" algn="ctr">
              <a:buNone/>
            </a:pPr>
            <a:r>
              <a:rPr lang="cs-CZ" dirty="0"/>
              <a:t>Celkové náklady: XXX € </a:t>
            </a:r>
          </a:p>
          <a:p>
            <a:pPr marL="0" indent="0" algn="ctr">
              <a:buNone/>
            </a:pPr>
            <a:r>
              <a:rPr lang="cs-CZ" dirty="0"/>
              <a:t>Výše příspěvku: XXX € </a:t>
            </a:r>
          </a:p>
          <a:p>
            <a:pPr marL="0" indent="0" algn="ctr">
              <a:buNone/>
            </a:pPr>
            <a:r>
              <a:rPr lang="cs-CZ" dirty="0"/>
              <a:t>Příjemce: Město XXXXXXX </a:t>
            </a:r>
          </a:p>
          <a:p>
            <a:pPr marL="0" indent="0" algn="ctr">
              <a:buNone/>
            </a:pPr>
            <a:r>
              <a:rPr lang="cs-CZ" b="1" dirty="0"/>
              <a:t>Doba realizace: X.X.201X – X.X.201X </a:t>
            </a:r>
            <a:endParaRPr lang="cs-CZ" b="1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spcBef>
                <a:spcPts val="3600"/>
              </a:spcBef>
              <a:buNone/>
            </a:pPr>
            <a:r>
              <a:rPr lang="cs-CZ" dirty="0" smtClean="0"/>
              <a:t>     FOND MIKROPROJEKTŮ </a:t>
            </a:r>
            <a:r>
              <a:rPr lang="cs-CZ" dirty="0"/>
              <a:t>	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endParaRPr lang="cs-CZ" b="1" dirty="0" smtClean="0"/>
          </a:p>
        </p:txBody>
      </p:sp>
      <p:pic>
        <p:nvPicPr>
          <p:cNvPr id="8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56736"/>
            <a:ext cx="5381600" cy="64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19514"/>
            <a:ext cx="685924" cy="68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Hodnocení MP hodnotiteli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Zpracování a udržitelnost 		18b z 30b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Přeshraniční dopad 				12b z 24b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Kvalita přeshraniční spolupráce 	12b z 24b</a:t>
            </a:r>
          </a:p>
          <a:p>
            <a:endParaRPr lang="cs-CZ" dirty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Celkem						42b z 78b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3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Hodnocení MP – Automatické vyřazení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žádost není originálně podepsána statutárními zástupci nebo oprávněným zástupcem (nutno doložit ověřenou plnou moc</a:t>
            </a:r>
            <a:r>
              <a:rPr lang="cs-CZ" dirty="0" smtClean="0">
                <a:solidFill>
                  <a:srgbClr val="002060"/>
                </a:solidFill>
              </a:rPr>
              <a:t>),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žádost není předložena na aktuálně platném formuláři, nesouhlasí číslování stran</a:t>
            </a:r>
          </a:p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žádost není předložena v jazyce žadatele</a:t>
            </a:r>
          </a:p>
          <a:p>
            <a:pPr algn="just">
              <a:buClr>
                <a:srgbClr val="000099"/>
              </a:buClr>
            </a:pPr>
            <a:r>
              <a:rPr lang="cs-CZ" dirty="0">
                <a:solidFill>
                  <a:srgbClr val="002060"/>
                </a:solidFill>
              </a:rPr>
              <a:t>žadatel není oprávněn získat prostředky z FMP (kap. 2.1.2 PPŽ)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665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Formální náležitosti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Clr>
                <a:schemeClr val="tx1"/>
              </a:buClr>
            </a:pPr>
            <a:r>
              <a:rPr lang="cs-CZ" dirty="0">
                <a:solidFill>
                  <a:srgbClr val="002060"/>
                </a:solidFill>
              </a:rPr>
              <a:t>žádost byla dodána v tištěné a </a:t>
            </a:r>
            <a:r>
              <a:rPr lang="cs-CZ" dirty="0" smtClean="0">
                <a:solidFill>
                  <a:srgbClr val="002060"/>
                </a:solidFill>
              </a:rPr>
              <a:t>elektronické </a:t>
            </a:r>
            <a:r>
              <a:rPr lang="cs-CZ" dirty="0">
                <a:solidFill>
                  <a:srgbClr val="002060"/>
                </a:solidFill>
              </a:rPr>
              <a:t>podobě</a:t>
            </a:r>
          </a:p>
          <a:p>
            <a:pPr algn="just">
              <a:buClr>
                <a:schemeClr val="tx1"/>
              </a:buClr>
            </a:pPr>
            <a:r>
              <a:rPr lang="cs-CZ" dirty="0">
                <a:solidFill>
                  <a:srgbClr val="002060"/>
                </a:solidFill>
              </a:rPr>
              <a:t>tištěná verze </a:t>
            </a:r>
            <a:r>
              <a:rPr lang="cs-CZ" dirty="0" smtClean="0">
                <a:solidFill>
                  <a:srgbClr val="002060"/>
                </a:solidFill>
              </a:rPr>
              <a:t>žádosti a příloha </a:t>
            </a:r>
            <a:r>
              <a:rPr lang="cs-CZ" dirty="0">
                <a:solidFill>
                  <a:srgbClr val="002060"/>
                </a:solidFill>
              </a:rPr>
              <a:t>č. 1 Rozpočet </a:t>
            </a:r>
            <a:r>
              <a:rPr lang="cs-CZ" dirty="0" smtClean="0">
                <a:solidFill>
                  <a:srgbClr val="002060"/>
                </a:solidFill>
              </a:rPr>
              <a:t>byla </a:t>
            </a:r>
            <a:r>
              <a:rPr lang="cs-CZ" dirty="0">
                <a:solidFill>
                  <a:srgbClr val="002060"/>
                </a:solidFill>
              </a:rPr>
              <a:t>dodána ve 2 </a:t>
            </a:r>
            <a:r>
              <a:rPr lang="cs-CZ" dirty="0" smtClean="0">
                <a:solidFill>
                  <a:srgbClr val="002060"/>
                </a:solidFill>
              </a:rPr>
              <a:t>originálech podepsaných statutárním zástupcem,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buClr>
                <a:schemeClr val="tx1"/>
              </a:buClr>
            </a:pPr>
            <a:r>
              <a:rPr lang="cs-CZ" dirty="0">
                <a:solidFill>
                  <a:srgbClr val="002060"/>
                </a:solidFill>
              </a:rPr>
              <a:t>ostatní přílohy byly dodány ve 2 vyhotoveních, seřazeny a označeny (u nerelevantních příloh dodat titulní list a prohlášení, že příloha je nerelevantní)</a:t>
            </a:r>
          </a:p>
          <a:p>
            <a:pPr algn="just">
              <a:buClr>
                <a:schemeClr val="tx1"/>
              </a:buClr>
            </a:pPr>
            <a:r>
              <a:rPr lang="cs-CZ" dirty="0" smtClean="0">
                <a:solidFill>
                  <a:srgbClr val="002060"/>
                </a:solidFill>
              </a:rPr>
              <a:t>elektronická </a:t>
            </a:r>
            <a:r>
              <a:rPr lang="cs-CZ" dirty="0">
                <a:solidFill>
                  <a:srgbClr val="002060"/>
                </a:solidFill>
              </a:rPr>
              <a:t>verze se shoduje s tištěnou verzí</a:t>
            </a:r>
          </a:p>
          <a:p>
            <a:pPr algn="just">
              <a:buClr>
                <a:schemeClr val="tx1"/>
              </a:buClr>
            </a:pPr>
            <a:r>
              <a:rPr lang="cs-CZ" dirty="0">
                <a:solidFill>
                  <a:srgbClr val="002060"/>
                </a:solidFill>
              </a:rPr>
              <a:t>v žádosti jsou vyplněny všechny předepsané relevantní údaje a ty se shodují s doloženými platnými, obsahově </a:t>
            </a:r>
            <a:r>
              <a:rPr lang="cs-CZ" dirty="0" smtClean="0">
                <a:solidFill>
                  <a:srgbClr val="002060"/>
                </a:solidFill>
              </a:rPr>
              <a:t>správnými</a:t>
            </a:r>
            <a:r>
              <a:rPr lang="cs-CZ" dirty="0">
                <a:solidFill>
                  <a:srgbClr val="002060"/>
                </a:solidFill>
              </a:rPr>
              <a:t>, aktuálními a úplnými přílohami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4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Přijatelnost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Kritéria </a:t>
            </a:r>
            <a:r>
              <a:rPr lang="cs-CZ" dirty="0">
                <a:solidFill>
                  <a:srgbClr val="002060"/>
                </a:solidFill>
              </a:rPr>
              <a:t>přijatelnosti jsou uvedena v Příručce pro žadatele (kap. 2.4 PPŽ)</a:t>
            </a:r>
          </a:p>
          <a:p>
            <a:pPr algn="just">
              <a:lnSpc>
                <a:spcPct val="90000"/>
              </a:lnSpc>
            </a:pPr>
            <a:r>
              <a:rPr lang="cs-CZ" dirty="0">
                <a:solidFill>
                  <a:srgbClr val="002060"/>
                </a:solidFill>
              </a:rPr>
              <a:t>MP musí vyhovět </a:t>
            </a:r>
            <a:r>
              <a:rPr lang="cs-CZ" b="1" dirty="0">
                <a:solidFill>
                  <a:srgbClr val="002060"/>
                </a:solidFill>
              </a:rPr>
              <a:t>všem </a:t>
            </a:r>
            <a:r>
              <a:rPr lang="cs-CZ" b="1" dirty="0" smtClean="0">
                <a:solidFill>
                  <a:srgbClr val="002060"/>
                </a:solidFill>
              </a:rPr>
              <a:t>kritériím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>
                <a:solidFill>
                  <a:srgbClr val="002060"/>
                </a:solidFill>
              </a:rPr>
              <a:t>přijatelnosti, jinak je z hodnocení vyřazen</a:t>
            </a:r>
            <a:r>
              <a:rPr lang="cs-CZ" b="1" dirty="0">
                <a:solidFill>
                  <a:srgbClr val="002060"/>
                </a:solidFill>
              </a:rPr>
              <a:t>!</a:t>
            </a:r>
            <a:endParaRPr lang="cs-CZ" dirty="0">
              <a:solidFill>
                <a:srgbClr val="00206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cs-CZ" dirty="0">
                <a:solidFill>
                  <a:srgbClr val="002060"/>
                </a:solidFill>
              </a:rPr>
              <a:t>Správce může vyzvat žadatele o upřesnění či doplnění a </a:t>
            </a:r>
            <a:r>
              <a:rPr lang="cs-CZ" b="1" dirty="0">
                <a:solidFill>
                  <a:srgbClr val="002060"/>
                </a:solidFill>
              </a:rPr>
              <a:t>vysvětlení položek </a:t>
            </a:r>
            <a:r>
              <a:rPr lang="cs-CZ" b="1" dirty="0" smtClean="0">
                <a:solidFill>
                  <a:srgbClr val="002060"/>
                </a:solidFill>
              </a:rPr>
              <a:t>rozpočtu a jednotlivých aktivit</a:t>
            </a:r>
            <a:endParaRPr lang="cs-CZ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74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Změny v realizaci (4.1 PPP + 3 PPŽ)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Veškeré změny je povinnost Správci hlásit již od podání žádosti o FP</a:t>
            </a:r>
          </a:p>
          <a:p>
            <a:pPr algn="just"/>
            <a:r>
              <a:rPr lang="cs-CZ" dirty="0">
                <a:solidFill>
                  <a:srgbClr val="002060"/>
                </a:solidFill>
              </a:rPr>
              <a:t>Pravidla pro změny v </a:t>
            </a:r>
            <a:r>
              <a:rPr lang="cs-CZ" dirty="0" err="1">
                <a:solidFill>
                  <a:srgbClr val="002060"/>
                </a:solidFill>
              </a:rPr>
              <a:t>mikroprojektech</a:t>
            </a:r>
            <a:r>
              <a:rPr lang="cs-CZ" dirty="0">
                <a:solidFill>
                  <a:srgbClr val="002060"/>
                </a:solidFill>
              </a:rPr>
              <a:t> jsou 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>
                <a:solidFill>
                  <a:srgbClr val="002060"/>
                </a:solidFill>
              </a:rPr>
              <a:t>platná, pokud příjemce požaduje změnu </a:t>
            </a:r>
            <a:r>
              <a:rPr lang="cs-CZ" dirty="0" smtClean="0">
                <a:solidFill>
                  <a:srgbClr val="002060"/>
                </a:solidFill>
              </a:rPr>
              <a:t>před </a:t>
            </a:r>
            <a:r>
              <a:rPr lang="cs-CZ" dirty="0">
                <a:solidFill>
                  <a:srgbClr val="002060"/>
                </a:solidFill>
              </a:rPr>
              <a:t>podpisem </a:t>
            </a:r>
            <a:r>
              <a:rPr lang="cs-CZ" dirty="0" smtClean="0">
                <a:solidFill>
                  <a:srgbClr val="002060"/>
                </a:solidFill>
              </a:rPr>
              <a:t>smlouvy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Definici změn podstatných a nepodstatných naleznete v PPP</a:t>
            </a:r>
          </a:p>
        </p:txBody>
      </p:sp>
    </p:spTree>
    <p:extLst>
      <p:ext uri="{BB962C8B-B14F-4D97-AF65-F5344CB8AC3E}">
        <p14:creationId xmlns:p14="http://schemas.microsoft.com/office/powerpoint/2010/main" val="20832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Publicita (4.5 PPP + </a:t>
            </a:r>
            <a:r>
              <a:rPr lang="cs-CZ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Příl</a:t>
            </a:r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 PPP)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Dodržování všech pravidel publicity je povinné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Rozsah a způsob publicity definuje v minimální variantě samotný žadatel v Žádosti v souladu s přílohou 12 PPP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Povinná publicita musí být dodržována po celou dobu realizace MP a odpovídá za ni žadatel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Žadatel odpovídá při naplňování povinné publicity i za veškeré projektové partnery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Správce bude vyžadovat doložení veškeré publicity nadefinované v Žádosti a popsané v Závěrečné zprávě (definováno Smlouvou)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7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Publicita – doporučení a povinnosti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Definovat publicitu jen v takovém množství a míře, aby následně mohla být naplněna a doložena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Pořizovat dostatečné množství fotodokumentace s prvky povinné publicity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Pořizovat dostatečné množství fotodokumentace užití pořízeného majetku s prvky povinné publicity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Dodržovat proporcionalitu log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Na všech akcích mít na viditelném místě vyvěšenou vlajku EU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317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Monitorovací indikátory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Jejich dodržování je povinné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Nastavuje žadatel v Žádosti v návaznosti na reálný stav a cíle projektu (minimálně 1 výstupu a 1 výsledku s rozdílovou vstupní a výstupní hodnotou), doporučené indikátory viz příloha č. 5 PPŽ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Správce bude při vyúčtování vyžadovat doložení naplnění všech nadefinovaných indikátorů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Pořizovat dokumentaci indikátorů (fotografie, podpisové archy…)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Zadávací řízení (4.2 PPP + </a:t>
            </a:r>
            <a:r>
              <a:rPr lang="cs-CZ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Příl</a:t>
            </a:r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5)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Informace k zadávacím řízením naleznete v příloze 5 PPP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Příjemci jsou povinni dodržovat stanovené způsoby a limity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Zadávací řízení může být provedeno již před podáním žádosti či podpisem smlouvy, ale dle platných pravidel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Zadávací řízení nyní průběžná kontrola Správcem, před přijatelností, před podpisem smlouvy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89201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Zadávací řízení (4.2 PPP + </a:t>
            </a:r>
            <a:r>
              <a:rPr lang="cs-CZ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Příl</a:t>
            </a:r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>
              <a:solidFill>
                <a:srgbClr val="002060"/>
              </a:solidFill>
            </a:endParaRP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Příjemci mohou konzultovat postup zadávání zakázek se Správcem</a:t>
            </a:r>
          </a:p>
          <a:p>
            <a:pPr algn="just"/>
            <a:endParaRPr lang="cs-CZ" dirty="0" smtClean="0">
              <a:solidFill>
                <a:srgbClr val="002060"/>
              </a:solidFill>
            </a:endParaRP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Správce má právo účastnit se všech procesů a nahlížet do veškeré dokumentace souvisejících s realizací/zadáváním zakázek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001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Udržitelnost (4.4.2 PPP)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cs-CZ" dirty="0" smtClean="0">
                <a:solidFill>
                  <a:srgbClr val="002060"/>
                </a:solidFill>
              </a:rPr>
              <a:t>Udržitelnost je povinná minimálně po dobu 5 let od finančního ukončení a příjemce musí být schopen její dodržování prokázat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Definuje ji žadatel v Žádosti o FP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Veškeré nabyté majetky musejí zůstat po dobu udržitelnosti ve vlastnictví příjemce (v případě investic nutno smluvně ošetřit)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Možnost zastavení majetku třetím osobám (nutno odsouhlasit)</a:t>
            </a:r>
          </a:p>
          <a:p>
            <a:pPr algn="just"/>
            <a:r>
              <a:rPr lang="cs-CZ" dirty="0" smtClean="0">
                <a:solidFill>
                  <a:srgbClr val="002060"/>
                </a:solidFill>
              </a:rPr>
              <a:t>Při následných kontrolách bude kontrolním orgánem vyžadováno doložení dodržení udržitelnosti dle smlouvy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34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Udržitelnost (4.4.2 PPP)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cs-CZ" sz="3400" dirty="0" smtClean="0">
                <a:solidFill>
                  <a:srgbClr val="002060"/>
                </a:solidFill>
              </a:rPr>
              <a:t>U vybraného vzorku relevantních MP bude v době udržitelnosti provedena kontrola na místě ze strany Správce</a:t>
            </a:r>
          </a:p>
          <a:p>
            <a:pPr algn="just"/>
            <a:r>
              <a:rPr lang="cs-CZ" sz="3400" dirty="0">
                <a:solidFill>
                  <a:srgbClr val="002060"/>
                </a:solidFill>
              </a:rPr>
              <a:t>Příjemce je v souladu se Smlouvou povinen umožnit Správci </a:t>
            </a:r>
            <a:r>
              <a:rPr lang="cs-CZ" sz="3400" dirty="0" smtClean="0">
                <a:solidFill>
                  <a:srgbClr val="002060"/>
                </a:solidFill>
              </a:rPr>
              <a:t>a </a:t>
            </a:r>
            <a:r>
              <a:rPr lang="cs-CZ" sz="3400" dirty="0">
                <a:solidFill>
                  <a:srgbClr val="002060"/>
                </a:solidFill>
              </a:rPr>
              <a:t>dalším subjektům</a:t>
            </a:r>
            <a:r>
              <a:rPr lang="cs-CZ" sz="3400" dirty="0" smtClean="0">
                <a:solidFill>
                  <a:srgbClr val="002060"/>
                </a:solidFill>
              </a:rPr>
              <a:t>, </a:t>
            </a:r>
            <a:r>
              <a:rPr lang="cs-CZ" sz="3400" dirty="0">
                <a:solidFill>
                  <a:srgbClr val="002060"/>
                </a:solidFill>
              </a:rPr>
              <a:t>přístup k veškeré dokumentaci </a:t>
            </a:r>
            <a:r>
              <a:rPr lang="cs-CZ" sz="3400" dirty="0" err="1" smtClean="0">
                <a:solidFill>
                  <a:srgbClr val="002060"/>
                </a:solidFill>
              </a:rPr>
              <a:t>mikroprojektu</a:t>
            </a:r>
            <a:r>
              <a:rPr lang="cs-CZ" sz="3400" dirty="0" smtClean="0">
                <a:solidFill>
                  <a:srgbClr val="002060"/>
                </a:solidFill>
              </a:rPr>
              <a:t> </a:t>
            </a:r>
            <a:r>
              <a:rPr lang="cs-CZ" sz="3400" dirty="0">
                <a:solidFill>
                  <a:srgbClr val="002060"/>
                </a:solidFill>
              </a:rPr>
              <a:t>související s finančním a technickým řízením projektu, ú</a:t>
            </a:r>
            <a:r>
              <a:rPr lang="cs-CZ" sz="3400" dirty="0" smtClean="0">
                <a:solidFill>
                  <a:srgbClr val="002060"/>
                </a:solidFill>
              </a:rPr>
              <a:t>četnictví, počítačovým systémům </a:t>
            </a:r>
            <a:r>
              <a:rPr lang="cs-CZ" sz="3400" dirty="0">
                <a:solidFill>
                  <a:srgbClr val="002060"/>
                </a:solidFill>
              </a:rPr>
              <a:t>a </a:t>
            </a:r>
            <a:r>
              <a:rPr lang="cs-CZ" sz="3400" dirty="0" smtClean="0">
                <a:solidFill>
                  <a:srgbClr val="002060"/>
                </a:solidFill>
              </a:rPr>
              <a:t>elektronickým dokumentům </a:t>
            </a:r>
            <a:r>
              <a:rPr lang="cs-CZ" sz="3400" dirty="0">
                <a:solidFill>
                  <a:srgbClr val="002060"/>
                </a:solidFill>
              </a:rPr>
              <a:t>a k </a:t>
            </a:r>
            <a:r>
              <a:rPr lang="cs-CZ" sz="3400" dirty="0" smtClean="0">
                <a:solidFill>
                  <a:srgbClr val="002060"/>
                </a:solidFill>
              </a:rPr>
              <a:t>ověření </a:t>
            </a:r>
            <a:r>
              <a:rPr lang="cs-CZ" sz="3400" dirty="0">
                <a:solidFill>
                  <a:srgbClr val="002060"/>
                </a:solidFill>
              </a:rPr>
              <a:t>výsledků </a:t>
            </a:r>
            <a:r>
              <a:rPr lang="cs-CZ" sz="3400" dirty="0" err="1">
                <a:solidFill>
                  <a:srgbClr val="002060"/>
                </a:solidFill>
              </a:rPr>
              <a:t>mikroprojektu</a:t>
            </a:r>
            <a:r>
              <a:rPr lang="cs-CZ" sz="3400" dirty="0">
                <a:solidFill>
                  <a:srgbClr val="002060"/>
                </a:solidFill>
              </a:rPr>
              <a:t> kdykoliv po dobu 5 let </a:t>
            </a:r>
            <a:r>
              <a:rPr lang="cs-CZ" sz="3400" dirty="0" smtClean="0">
                <a:solidFill>
                  <a:srgbClr val="002060"/>
                </a:solidFill>
              </a:rPr>
              <a:t>od </a:t>
            </a:r>
            <a:r>
              <a:rPr lang="cs-CZ" sz="3400" dirty="0">
                <a:solidFill>
                  <a:srgbClr val="002060"/>
                </a:solidFill>
              </a:rPr>
              <a:t>ukončení finanční realizace </a:t>
            </a:r>
            <a:r>
              <a:rPr lang="cs-CZ" sz="3400" dirty="0" err="1" smtClean="0">
                <a:solidFill>
                  <a:srgbClr val="002060"/>
                </a:solidFill>
              </a:rPr>
              <a:t>mikroprojektu</a:t>
            </a:r>
            <a:endParaRPr lang="cs-CZ" sz="3400" dirty="0" smtClean="0">
              <a:solidFill>
                <a:srgbClr val="002060"/>
              </a:solidFill>
            </a:endParaRPr>
          </a:p>
          <a:p>
            <a:pPr algn="just"/>
            <a:r>
              <a:rPr lang="cs-CZ" sz="3400" dirty="0">
                <a:solidFill>
                  <a:srgbClr val="002060"/>
                </a:solidFill>
              </a:rPr>
              <a:t>Jedná se o kontrolu výstupů, které příjemce deklaroval v žádosti o finanční </a:t>
            </a:r>
            <a:r>
              <a:rPr lang="cs-CZ" sz="3400" dirty="0" smtClean="0">
                <a:solidFill>
                  <a:srgbClr val="002060"/>
                </a:solidFill>
              </a:rPr>
              <a:t>dotaci</a:t>
            </a:r>
          </a:p>
          <a:p>
            <a:pPr algn="just"/>
            <a:r>
              <a:rPr lang="cs-CZ" sz="3400" dirty="0">
                <a:solidFill>
                  <a:srgbClr val="002060"/>
                </a:solidFill>
              </a:rPr>
              <a:t>Oprávněné osoby na výkon </a:t>
            </a:r>
            <a:r>
              <a:rPr lang="cs-CZ" sz="3400" dirty="0" smtClean="0">
                <a:solidFill>
                  <a:srgbClr val="002060"/>
                </a:solidFill>
              </a:rPr>
              <a:t>kontroly na </a:t>
            </a:r>
            <a:r>
              <a:rPr lang="cs-CZ" sz="3400" dirty="0">
                <a:solidFill>
                  <a:srgbClr val="002060"/>
                </a:solidFill>
              </a:rPr>
              <a:t>místě mohou vykonat </a:t>
            </a:r>
            <a:r>
              <a:rPr lang="cs-CZ" sz="3400" dirty="0" smtClean="0">
                <a:solidFill>
                  <a:srgbClr val="002060"/>
                </a:solidFill>
              </a:rPr>
              <a:t>kontrolu na </a:t>
            </a:r>
            <a:r>
              <a:rPr lang="cs-CZ" sz="3400" dirty="0">
                <a:solidFill>
                  <a:srgbClr val="002060"/>
                </a:solidFill>
              </a:rPr>
              <a:t>místě u </a:t>
            </a:r>
            <a:r>
              <a:rPr lang="cs-CZ" sz="3400" dirty="0" smtClean="0">
                <a:solidFill>
                  <a:srgbClr val="002060"/>
                </a:solidFill>
              </a:rPr>
              <a:t>Příjemce </a:t>
            </a:r>
            <a:r>
              <a:rPr lang="cs-CZ" sz="3400" dirty="0">
                <a:solidFill>
                  <a:srgbClr val="002060"/>
                </a:solidFill>
              </a:rPr>
              <a:t>a Partnerů kdykoliv od podpisu </a:t>
            </a:r>
            <a:r>
              <a:rPr lang="cs-CZ" sz="3400" dirty="0" smtClean="0">
                <a:solidFill>
                  <a:srgbClr val="002060"/>
                </a:solidFill>
              </a:rPr>
              <a:t>Smlouvy </a:t>
            </a:r>
            <a:r>
              <a:rPr lang="cs-CZ" sz="3400" dirty="0">
                <a:solidFill>
                  <a:srgbClr val="002060"/>
                </a:solidFill>
              </a:rPr>
              <a:t>až do </a:t>
            </a:r>
            <a:r>
              <a:rPr lang="cs-CZ" sz="3400" dirty="0" smtClean="0">
                <a:solidFill>
                  <a:srgbClr val="002060"/>
                </a:solidFill>
              </a:rPr>
              <a:t>31.12.2021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577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chyby v realizaci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cs-CZ" sz="2550" dirty="0" smtClean="0"/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Nedostatečné doložení zapojení přeshraničního partnera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Nenaplnění nadefinovaných aktivit a indikátorů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Užívání špatné publicity či její nedostatečná dokumentace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Nedodržení postupu při zadávacím řízení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Vytváření nákladů, které nejsou v rozpočtu a nejsou nutné pro dosažení cílů a naplnění aktivit</a:t>
            </a:r>
          </a:p>
          <a:p>
            <a:pPr algn="just"/>
            <a:r>
              <a:rPr lang="cs-CZ" sz="2550" dirty="0" smtClean="0">
                <a:solidFill>
                  <a:srgbClr val="002060"/>
                </a:solidFill>
              </a:rPr>
              <a:t>Pozdní hlášení změn</a:t>
            </a:r>
          </a:p>
        </p:txBody>
      </p:sp>
    </p:spTree>
    <p:extLst>
      <p:ext uri="{BB962C8B-B14F-4D97-AF65-F5344CB8AC3E}">
        <p14:creationId xmlns:p14="http://schemas.microsoft.com/office/powerpoint/2010/main" val="214611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Realizované MP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972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Kultura a sport bez hranic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cs-CZ" sz="2400" b="1" dirty="0">
                <a:solidFill>
                  <a:srgbClr val="002060"/>
                </a:solidFill>
              </a:rPr>
              <a:t>Žadatel: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  <a:r>
              <a:rPr lang="cs-CZ" sz="2400" dirty="0" smtClean="0">
                <a:solidFill>
                  <a:srgbClr val="002060"/>
                </a:solidFill>
              </a:rPr>
              <a:t>Obec Hutisko - Solanec</a:t>
            </a:r>
            <a:endParaRPr lang="cs-CZ" sz="24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defRPr/>
            </a:pPr>
            <a:endParaRPr lang="cs-CZ" sz="24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defRPr/>
            </a:pPr>
            <a:r>
              <a:rPr lang="cs-CZ" sz="2400" b="1" dirty="0" smtClean="0">
                <a:solidFill>
                  <a:srgbClr val="002060"/>
                </a:solidFill>
              </a:rPr>
              <a:t>Slovenský partner:</a:t>
            </a:r>
            <a:r>
              <a:rPr lang="cs-CZ" sz="2400" dirty="0" smtClean="0">
                <a:solidFill>
                  <a:srgbClr val="002060"/>
                </a:solidFill>
              </a:rPr>
              <a:t>  Obec Makov</a:t>
            </a:r>
            <a:endParaRPr lang="cs-CZ" sz="24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sz="2400" dirty="0" smtClean="0">
                <a:solidFill>
                  <a:srgbClr val="002060"/>
                </a:solidFill>
              </a:rPr>
              <a:t>                                    </a:t>
            </a:r>
            <a:endParaRPr lang="cs-CZ" sz="24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defRPr/>
            </a:pPr>
            <a:r>
              <a:rPr lang="cs-CZ" sz="2400" b="1" dirty="0">
                <a:solidFill>
                  <a:srgbClr val="002060"/>
                </a:solidFill>
              </a:rPr>
              <a:t>Cíl a aktivity: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Pořádání 11 kulturních a společenských akcí na obou stranách hranice.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Zapojení zájmových spolků a obyvatel příhraničních obcí do vzájemné spolupráce a navázání nových kontaktů. Výměna folklorních souborů a poznávání tím zvyků a tradic partnerských obcí.</a:t>
            </a: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cs-CZ" sz="2000" dirty="0" smtClean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Posílení vzájemných vztahů a hledání společných cest k prohlubování další dlouhodobé spolupráce prostřednictvím schůzek zástupců vedení obou obcí.</a:t>
            </a:r>
            <a:endParaRPr lang="cs-CZ" sz="2000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cs-CZ" sz="20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761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Vyhodnocení a přínos MP: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</a:p>
          <a:p>
            <a:pPr lvl="1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 smtClean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Dlouhodobá spolupráce mezi oběma obcemi byla podpořena slavnostním podpisem Dohody o partnerství a vzájemné spolupráci.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Do projektu se zapojily téměř všechny zájmové organizace obou příhraničních obcí.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Došlo k navázání nových přátelských vztahů, k potlačení rozdílů mezi národy prostřednictvím vzájemného poznání jiných kultur, tradic a zvyků.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Propagace regionu byla naplněna vydáním plakátů na akce, programového bulletinu, společného DVD, zveřejněním na webových stránkách obou </a:t>
            </a:r>
            <a:r>
              <a:rPr lang="cs-CZ" sz="2000" dirty="0" smtClean="0">
                <a:solidFill>
                  <a:srgbClr val="002060"/>
                </a:solidFill>
              </a:rPr>
              <a:t>partnerů, </a:t>
            </a:r>
            <a:r>
              <a:rPr lang="cs-CZ" sz="2000" dirty="0">
                <a:solidFill>
                  <a:srgbClr val="002060"/>
                </a:solidFill>
              </a:rPr>
              <a:t>zveřejněním článků v místním tisku </a:t>
            </a:r>
            <a:r>
              <a:rPr lang="cs-CZ" sz="2000" dirty="0" smtClean="0">
                <a:solidFill>
                  <a:srgbClr val="002060"/>
                </a:solidFill>
              </a:rPr>
              <a:t>a </a:t>
            </a:r>
            <a:r>
              <a:rPr lang="cs-CZ" sz="2000" dirty="0">
                <a:solidFill>
                  <a:srgbClr val="002060"/>
                </a:solidFill>
              </a:rPr>
              <a:t>regionálním </a:t>
            </a:r>
            <a:r>
              <a:rPr lang="cs-CZ" sz="2000" dirty="0" smtClean="0">
                <a:solidFill>
                  <a:srgbClr val="002060"/>
                </a:solidFill>
              </a:rPr>
              <a:t>tisku.</a:t>
            </a:r>
          </a:p>
          <a:p>
            <a:pPr marL="457200" lvl="1" indent="0" algn="just">
              <a:lnSpc>
                <a:spcPct val="80000"/>
              </a:lnSpc>
              <a:buClr>
                <a:srgbClr val="40458C"/>
              </a:buClr>
              <a:buNone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Přenos zkušeností s organizací různých typů kulturních akcí.</a:t>
            </a:r>
          </a:p>
          <a:p>
            <a:pPr marL="457200" lvl="1" indent="0" algn="just">
              <a:lnSpc>
                <a:spcPct val="80000"/>
              </a:lnSpc>
              <a:buClr>
                <a:srgbClr val="40458C"/>
              </a:buClr>
              <a:buNone/>
              <a:defRPr/>
            </a:pPr>
            <a:endParaRPr lang="cs-CZ" sz="2000" dirty="0" smtClean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ERDF: </a:t>
            </a:r>
            <a:r>
              <a:rPr lang="cs-CZ" sz="2400" b="1" dirty="0" smtClean="0">
                <a:solidFill>
                  <a:srgbClr val="002060"/>
                </a:solidFill>
              </a:rPr>
              <a:t>13.008,4 </a:t>
            </a:r>
            <a:r>
              <a:rPr lang="cs-CZ" sz="2400" b="1" dirty="0">
                <a:solidFill>
                  <a:srgbClr val="002060"/>
                </a:solidFill>
              </a:rPr>
              <a:t>EUR</a:t>
            </a:r>
            <a:endParaRPr lang="cs-CZ" sz="2400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60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5184576" cy="3888432"/>
          </a:xfr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52" y="2807387"/>
            <a:ext cx="4536504" cy="3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41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Mluvíme jedním jazykem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cs-CZ" sz="2400" b="1" dirty="0">
                <a:solidFill>
                  <a:srgbClr val="002060"/>
                </a:solidFill>
              </a:rPr>
              <a:t>Žadatel:</a:t>
            </a:r>
            <a:r>
              <a:rPr lang="cs-CZ" sz="2400" dirty="0">
                <a:solidFill>
                  <a:srgbClr val="002060"/>
                </a:solidFill>
              </a:rPr>
              <a:t> TJ Slezan </a:t>
            </a:r>
            <a:r>
              <a:rPr lang="cs-CZ" sz="2400" dirty="0" smtClean="0">
                <a:solidFill>
                  <a:srgbClr val="002060"/>
                </a:solidFill>
              </a:rPr>
              <a:t>Opava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cs-CZ" sz="2400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cs-CZ" sz="2400" b="1" dirty="0">
                <a:solidFill>
                  <a:srgbClr val="002060"/>
                </a:solidFill>
              </a:rPr>
              <a:t>Slovenský </a:t>
            </a:r>
            <a:r>
              <a:rPr lang="cs-CZ" sz="2400" b="1" dirty="0" smtClean="0">
                <a:solidFill>
                  <a:srgbClr val="002060"/>
                </a:solidFill>
              </a:rPr>
              <a:t>partner:</a:t>
            </a:r>
            <a:r>
              <a:rPr lang="cs-CZ" sz="2400" dirty="0" smtClean="0">
                <a:solidFill>
                  <a:srgbClr val="002060"/>
                </a:solidFill>
              </a:rPr>
              <a:t>    Liptovský </a:t>
            </a:r>
            <a:r>
              <a:rPr lang="cs-CZ" sz="2400" dirty="0">
                <a:solidFill>
                  <a:srgbClr val="002060"/>
                </a:solidFill>
              </a:rPr>
              <a:t>šachový </a:t>
            </a:r>
            <a:r>
              <a:rPr lang="cs-CZ" sz="2400" dirty="0" err="1">
                <a:solidFill>
                  <a:srgbClr val="002060"/>
                </a:solidFill>
              </a:rPr>
              <a:t>zväz</a:t>
            </a:r>
            <a:r>
              <a:rPr lang="cs-CZ" sz="2400" dirty="0">
                <a:solidFill>
                  <a:srgbClr val="002060"/>
                </a:solidFill>
              </a:rPr>
              <a:t> –     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sz="2400" dirty="0">
                <a:solidFill>
                  <a:srgbClr val="002060"/>
                </a:solidFill>
              </a:rPr>
              <a:t>                                     	   </a:t>
            </a:r>
            <a:r>
              <a:rPr lang="cs-CZ" sz="2400" dirty="0" smtClean="0">
                <a:solidFill>
                  <a:srgbClr val="002060"/>
                </a:solidFill>
              </a:rPr>
              <a:t>   Liptovská </a:t>
            </a:r>
            <a:r>
              <a:rPr lang="cs-CZ" sz="2400" dirty="0">
                <a:solidFill>
                  <a:srgbClr val="002060"/>
                </a:solidFill>
              </a:rPr>
              <a:t>šachová škola 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sz="2400" dirty="0" smtClean="0">
                <a:solidFill>
                  <a:srgbClr val="002060"/>
                </a:solidFill>
              </a:rPr>
              <a:t>                                    </a:t>
            </a:r>
            <a:endParaRPr lang="cs-CZ" sz="24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defRPr/>
            </a:pPr>
            <a:r>
              <a:rPr lang="cs-CZ" sz="2400" b="1" dirty="0">
                <a:solidFill>
                  <a:srgbClr val="002060"/>
                </a:solidFill>
              </a:rPr>
              <a:t>Cíl a aktivity: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Začlenění mladé generace do šachově výměnných aktivit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Propagace této společenské hry na veřejnosti při kulturních a společenských akcích formou realizované aktivity „Poznej Opavsko se šachy“.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Upevnění přeshraniční spolupráce mezi tradičními a dlouholetými partnery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cs-CZ" sz="20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967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Vyhodnocení a přínos MP: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</a:p>
          <a:p>
            <a:pPr lvl="1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 smtClean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err="1">
                <a:solidFill>
                  <a:srgbClr val="002060"/>
                </a:solidFill>
              </a:rPr>
              <a:t>Mikroprojekt</a:t>
            </a:r>
            <a:r>
              <a:rPr lang="cs-CZ" sz="2000" dirty="0">
                <a:solidFill>
                  <a:srgbClr val="002060"/>
                </a:solidFill>
              </a:rPr>
              <a:t> přiblížil šachovou hru </a:t>
            </a:r>
            <a:r>
              <a:rPr lang="cs-CZ" sz="2000" dirty="0" smtClean="0">
                <a:solidFill>
                  <a:srgbClr val="002060"/>
                </a:solidFill>
              </a:rPr>
              <a:t>veřejnosti.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Byla podpořena výměna a vzdělávání šachistů formou tréninků a </a:t>
            </a:r>
            <a:r>
              <a:rPr lang="cs-CZ" sz="2000" dirty="0" smtClean="0">
                <a:solidFill>
                  <a:srgbClr val="002060"/>
                </a:solidFill>
              </a:rPr>
              <a:t>zápasů.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Realizace přispěla k odstranění šachové negramotnosti v </a:t>
            </a:r>
            <a:r>
              <a:rPr lang="cs-CZ" sz="2000" dirty="0" smtClean="0">
                <a:solidFill>
                  <a:srgbClr val="002060"/>
                </a:solidFill>
              </a:rPr>
              <a:t>příhraničí.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Poznání </a:t>
            </a:r>
            <a:r>
              <a:rPr lang="cs-CZ" sz="2000" dirty="0">
                <a:solidFill>
                  <a:srgbClr val="002060"/>
                </a:solidFill>
              </a:rPr>
              <a:t>zajímavostí v příhraničí formou turistických výletů </a:t>
            </a:r>
            <a:r>
              <a:rPr lang="cs-CZ" sz="2000" dirty="0" smtClean="0">
                <a:solidFill>
                  <a:srgbClr val="002060"/>
                </a:solidFill>
              </a:rPr>
              <a:t>partnerů.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Upevnění dlouholeté spolupráce přeshraničních </a:t>
            </a:r>
            <a:r>
              <a:rPr lang="cs-CZ" sz="2000" dirty="0" smtClean="0">
                <a:solidFill>
                  <a:srgbClr val="002060"/>
                </a:solidFill>
              </a:rPr>
              <a:t>partnerů.</a:t>
            </a:r>
            <a:endParaRPr lang="cs-CZ" sz="2000" dirty="0">
              <a:solidFill>
                <a:srgbClr val="002060"/>
              </a:solidFill>
            </a:endParaRPr>
          </a:p>
          <a:p>
            <a:pPr marL="457200" lvl="1" indent="0" algn="just">
              <a:lnSpc>
                <a:spcPct val="80000"/>
              </a:lnSpc>
              <a:buClr>
                <a:srgbClr val="40458C"/>
              </a:buClr>
              <a:buNone/>
              <a:defRPr/>
            </a:pPr>
            <a:endParaRPr lang="cs-CZ" sz="2000" dirty="0" smtClean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ERDF: </a:t>
            </a:r>
            <a:r>
              <a:rPr lang="cs-CZ" sz="2400" b="1" dirty="0" smtClean="0">
                <a:solidFill>
                  <a:srgbClr val="002060"/>
                </a:solidFill>
              </a:rPr>
              <a:t>14.679,59 </a:t>
            </a:r>
            <a:r>
              <a:rPr lang="cs-CZ" sz="2400" b="1" dirty="0">
                <a:solidFill>
                  <a:srgbClr val="002060"/>
                </a:solidFill>
              </a:rPr>
              <a:t>EUR</a:t>
            </a:r>
            <a:endParaRPr lang="cs-CZ" sz="2400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4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332655"/>
            <a:ext cx="5256584" cy="3816425"/>
          </a:xfr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1008"/>
            <a:ext cx="3816350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7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Kooperující síť v oblasti astronomických odborně-pozorovatelských programů</a:t>
            </a:r>
            <a:endParaRPr lang="cs-CZ" sz="3600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Žadatel:</a:t>
            </a:r>
            <a:r>
              <a:rPr lang="cs-CZ" sz="2400" dirty="0">
                <a:solidFill>
                  <a:srgbClr val="002060"/>
                </a:solidFill>
              </a:rPr>
              <a:t> Hvězdárna Valašské Meziříčí, </a:t>
            </a:r>
            <a:r>
              <a:rPr lang="cs-CZ" sz="2400" dirty="0" err="1">
                <a:solidFill>
                  <a:srgbClr val="002060"/>
                </a:solidFill>
              </a:rPr>
              <a:t>p.o</a:t>
            </a:r>
            <a:r>
              <a:rPr lang="cs-CZ" sz="2400" dirty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Slovenský </a:t>
            </a:r>
            <a:r>
              <a:rPr lang="cs-CZ" sz="2400" b="1" dirty="0" smtClean="0">
                <a:solidFill>
                  <a:srgbClr val="002060"/>
                </a:solidFill>
              </a:rPr>
              <a:t>partner: </a:t>
            </a:r>
            <a:r>
              <a:rPr lang="cs-CZ" sz="2400" dirty="0" err="1">
                <a:solidFill>
                  <a:srgbClr val="002060"/>
                </a:solidFill>
              </a:rPr>
              <a:t>Kysucká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  <a:r>
              <a:rPr lang="cs-CZ" sz="2400" dirty="0" err="1">
                <a:solidFill>
                  <a:srgbClr val="002060"/>
                </a:solidFill>
              </a:rPr>
              <a:t>hvezdáreň</a:t>
            </a:r>
            <a:r>
              <a:rPr lang="cs-CZ" sz="2400" dirty="0">
                <a:solidFill>
                  <a:srgbClr val="002060"/>
                </a:solidFill>
              </a:rPr>
              <a:t> v </a:t>
            </a:r>
            <a:r>
              <a:rPr lang="cs-CZ" sz="2400" dirty="0" err="1">
                <a:solidFill>
                  <a:srgbClr val="002060"/>
                </a:solidFill>
              </a:rPr>
              <a:t>Kysuckom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  <a:r>
              <a:rPr lang="cs-CZ" sz="2400" dirty="0" err="1">
                <a:solidFill>
                  <a:srgbClr val="002060"/>
                </a:solidFill>
              </a:rPr>
              <a:t>Novom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  <a:r>
              <a:rPr lang="cs-CZ" sz="2400" dirty="0" err="1" smtClean="0">
                <a:solidFill>
                  <a:srgbClr val="002060"/>
                </a:solidFill>
              </a:rPr>
              <a:t>Meste</a:t>
            </a:r>
            <a:endParaRPr lang="cs-CZ" sz="2400" dirty="0" smtClean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endParaRPr lang="cs-CZ" sz="2400" dirty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 smtClean="0">
                <a:solidFill>
                  <a:srgbClr val="002060"/>
                </a:solidFill>
              </a:rPr>
              <a:t>Cíle </a:t>
            </a:r>
            <a:r>
              <a:rPr lang="cs-CZ" sz="2400" b="1" dirty="0">
                <a:solidFill>
                  <a:srgbClr val="002060"/>
                </a:solidFill>
              </a:rPr>
              <a:t>a </a:t>
            </a:r>
            <a:r>
              <a:rPr lang="cs-CZ" sz="2400" b="1" dirty="0" smtClean="0">
                <a:solidFill>
                  <a:srgbClr val="002060"/>
                </a:solidFill>
              </a:rPr>
              <a:t>přínosy MP:</a:t>
            </a:r>
            <a:r>
              <a:rPr lang="cs-CZ" sz="2400" dirty="0" smtClean="0">
                <a:solidFill>
                  <a:srgbClr val="002060"/>
                </a:solidFill>
              </a:rPr>
              <a:t> </a:t>
            </a:r>
            <a:endParaRPr lang="cs-CZ" sz="24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podpora kulturně-vzdělávacích výměn, spojených se vzdělávacími aktivitami s cílem posilnit dlouhodobé formy spolupráce v příhraniční oblasti SR – ČR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rozvoj vzdělávacích aktivit a programů v kategorii středoškolské mládeže ve specifických a multidisciplinárních oborech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vyškolení pracovníků hvězdáren z příhraničních oblastí v odborných pozorovatelských činnostech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95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Realizované aktivity:</a:t>
            </a:r>
          </a:p>
          <a:p>
            <a:pPr>
              <a:lnSpc>
                <a:spcPct val="80000"/>
              </a:lnSpc>
              <a:buClr>
                <a:srgbClr val="6F89F7"/>
              </a:buClr>
              <a:defRPr/>
            </a:pPr>
            <a:endParaRPr lang="cs-CZ" sz="2400" b="1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přeshraniční workshop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studijní cesta odborných pracovníků – odborné pozorovatelské programy na hvězdárnách příhraničních regionů ČR – SR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příprava a evaluace experimentálních rozvojových vzdělávacích programů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  <a:r>
              <a:rPr lang="cs-CZ" sz="2000" dirty="0">
                <a:solidFill>
                  <a:srgbClr val="002060"/>
                </a:solidFill>
              </a:rPr>
              <a:t> vybudování a vybavení specializované učebny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vzdělávací soustředění studentů „Pozorujme společně“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závěrečný workshop</a:t>
            </a:r>
          </a:p>
          <a:p>
            <a:pPr marL="0" indent="0">
              <a:buClr>
                <a:srgbClr val="6F89F7"/>
              </a:buClr>
              <a:buNone/>
              <a:defRPr/>
            </a:pPr>
            <a:endParaRPr lang="cs-CZ" sz="2400" dirty="0">
              <a:solidFill>
                <a:srgbClr val="002060"/>
              </a:solidFill>
            </a:endParaRPr>
          </a:p>
          <a:p>
            <a:pPr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ERDF: </a:t>
            </a:r>
            <a:r>
              <a:rPr lang="cs-CZ" sz="2400" b="1" dirty="0" smtClean="0">
                <a:solidFill>
                  <a:srgbClr val="002060"/>
                </a:solidFill>
              </a:rPr>
              <a:t>17.634,78 </a:t>
            </a:r>
            <a:r>
              <a:rPr lang="cs-CZ" sz="2400" b="1" dirty="0">
                <a:solidFill>
                  <a:srgbClr val="002060"/>
                </a:solidFill>
              </a:rPr>
              <a:t>EUR</a:t>
            </a:r>
            <a:endParaRPr lang="cs-CZ" sz="2400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981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692696"/>
            <a:ext cx="4762500" cy="3171825"/>
          </a:xfrm>
        </p:spPr>
      </p:pic>
      <p:pic>
        <p:nvPicPr>
          <p:cNvPr id="5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068960"/>
            <a:ext cx="47625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>
                <a:solidFill>
                  <a:schemeClr val="tx2"/>
                </a:solidFill>
              </a:rPr>
              <a:t>Možnosti řešení povodňových situací v česko-slovenském </a:t>
            </a:r>
            <a:r>
              <a:rPr lang="cs-CZ" sz="3600" b="1" dirty="0" smtClean="0">
                <a:solidFill>
                  <a:schemeClr val="tx2"/>
                </a:solidFill>
              </a:rPr>
              <a:t>příhraničí</a:t>
            </a:r>
            <a:endParaRPr lang="cs-CZ" sz="3600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endParaRPr lang="cs-CZ" sz="2400" b="1" dirty="0" smtClean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 smtClean="0">
                <a:solidFill>
                  <a:srgbClr val="002060"/>
                </a:solidFill>
              </a:rPr>
              <a:t>Žadatel</a:t>
            </a:r>
            <a:r>
              <a:rPr lang="cs-CZ" sz="2400" b="1" dirty="0">
                <a:solidFill>
                  <a:srgbClr val="002060"/>
                </a:solidFill>
              </a:rPr>
              <a:t>:</a:t>
            </a:r>
            <a:r>
              <a:rPr lang="cs-CZ" sz="2400" dirty="0">
                <a:solidFill>
                  <a:srgbClr val="002060"/>
                </a:solidFill>
              </a:rPr>
              <a:t> Regionální rozvojová agentura Východní Moravy</a:t>
            </a: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Slovenský </a:t>
            </a:r>
            <a:r>
              <a:rPr lang="cs-CZ" sz="2400" b="1" dirty="0" smtClean="0">
                <a:solidFill>
                  <a:srgbClr val="002060"/>
                </a:solidFill>
              </a:rPr>
              <a:t>partner: </a:t>
            </a:r>
            <a:r>
              <a:rPr lang="cs-CZ" sz="2400" dirty="0" err="1">
                <a:solidFill>
                  <a:srgbClr val="002060"/>
                </a:solidFill>
              </a:rPr>
              <a:t>Trenčianska</a:t>
            </a:r>
            <a:r>
              <a:rPr lang="cs-CZ" sz="2400" dirty="0">
                <a:solidFill>
                  <a:srgbClr val="002060"/>
                </a:solidFill>
              </a:rPr>
              <a:t> </a:t>
            </a:r>
            <a:r>
              <a:rPr lang="cs-CZ" sz="2400" dirty="0" err="1">
                <a:solidFill>
                  <a:srgbClr val="002060"/>
                </a:solidFill>
              </a:rPr>
              <a:t>regionálna</a:t>
            </a:r>
            <a:r>
              <a:rPr lang="cs-CZ" sz="2400" dirty="0">
                <a:solidFill>
                  <a:srgbClr val="002060"/>
                </a:solidFill>
              </a:rPr>
              <a:t> rozvojová </a:t>
            </a:r>
            <a:r>
              <a:rPr lang="cs-CZ" sz="2400" dirty="0" err="1" smtClean="0">
                <a:solidFill>
                  <a:srgbClr val="002060"/>
                </a:solidFill>
              </a:rPr>
              <a:t>agentúra</a:t>
            </a:r>
            <a:endParaRPr lang="cs-CZ" sz="2400" dirty="0" smtClean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endParaRPr lang="cs-CZ" sz="2400" dirty="0" smtClean="0">
              <a:solidFill>
                <a:srgbClr val="002060"/>
              </a:solidFill>
            </a:endParaRPr>
          </a:p>
          <a:p>
            <a:pPr algn="just"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 smtClean="0">
                <a:solidFill>
                  <a:srgbClr val="002060"/>
                </a:solidFill>
              </a:rPr>
              <a:t>Cíle </a:t>
            </a:r>
            <a:r>
              <a:rPr lang="cs-CZ" sz="2400" b="1" dirty="0">
                <a:solidFill>
                  <a:srgbClr val="002060"/>
                </a:solidFill>
              </a:rPr>
              <a:t>a </a:t>
            </a:r>
            <a:r>
              <a:rPr lang="cs-CZ" sz="2400" b="1" dirty="0" smtClean="0">
                <a:solidFill>
                  <a:srgbClr val="002060"/>
                </a:solidFill>
              </a:rPr>
              <a:t>přínosy MP:</a:t>
            </a:r>
            <a:r>
              <a:rPr lang="cs-CZ" sz="2400" dirty="0" smtClean="0">
                <a:solidFill>
                  <a:srgbClr val="002060"/>
                </a:solidFill>
              </a:rPr>
              <a:t> </a:t>
            </a:r>
            <a:endParaRPr lang="cs-CZ" sz="24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Vytvoření ideálních podmínek </a:t>
            </a:r>
            <a:r>
              <a:rPr lang="cs-CZ" sz="2000" dirty="0">
                <a:solidFill>
                  <a:srgbClr val="002060"/>
                </a:solidFill>
              </a:rPr>
              <a:t>pro společná řešení v oblasti povodňové ochrany mezi příhraničními subjekty na české i slovenské straně. </a:t>
            </a:r>
            <a:endParaRPr lang="cs-CZ" sz="2000" dirty="0" smtClean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Zajištění dostupnosti </a:t>
            </a:r>
            <a:r>
              <a:rPr lang="cs-CZ" sz="2000" dirty="0">
                <a:solidFill>
                  <a:srgbClr val="002060"/>
                </a:solidFill>
              </a:rPr>
              <a:t>aktuálních informací o nejnovějších trendech v protipovodňové ochraně v celém cílovém </a:t>
            </a:r>
            <a:r>
              <a:rPr lang="cs-CZ" sz="2000" dirty="0" smtClean="0">
                <a:solidFill>
                  <a:srgbClr val="002060"/>
                </a:solidFill>
              </a:rPr>
              <a:t>území.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Zvýšení </a:t>
            </a:r>
            <a:r>
              <a:rPr lang="cs-CZ" sz="2000" dirty="0">
                <a:solidFill>
                  <a:srgbClr val="002060"/>
                </a:solidFill>
              </a:rPr>
              <a:t>povědomí o informačních zdrojích, které v sousední zemi mapují povodňové </a:t>
            </a:r>
            <a:r>
              <a:rPr lang="cs-CZ" sz="2000" dirty="0" smtClean="0">
                <a:solidFill>
                  <a:srgbClr val="002060"/>
                </a:solidFill>
              </a:rPr>
              <a:t>situace.</a:t>
            </a: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Vytvoření vhodného </a:t>
            </a:r>
            <a:r>
              <a:rPr lang="cs-CZ" sz="2000" dirty="0">
                <a:solidFill>
                  <a:srgbClr val="002060"/>
                </a:solidFill>
              </a:rPr>
              <a:t>prostředí pro rozvoj nových možností </a:t>
            </a:r>
            <a:r>
              <a:rPr lang="cs-CZ" sz="2000" dirty="0" smtClean="0">
                <a:solidFill>
                  <a:srgbClr val="002060"/>
                </a:solidFill>
              </a:rPr>
              <a:t>přeshraniční </a:t>
            </a:r>
            <a:r>
              <a:rPr lang="cs-CZ" sz="2000" dirty="0">
                <a:solidFill>
                  <a:srgbClr val="002060"/>
                </a:solidFill>
              </a:rPr>
              <a:t>protipovodňové ochrany.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Realizované aktivity:</a:t>
            </a:r>
          </a:p>
          <a:p>
            <a:pPr>
              <a:lnSpc>
                <a:spcPct val="80000"/>
              </a:lnSpc>
              <a:buClr>
                <a:srgbClr val="6F89F7"/>
              </a:buClr>
              <a:defRPr/>
            </a:pPr>
            <a:endParaRPr lang="cs-CZ" sz="2400" b="1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Realizace společného webového portálu o protipovodňové </a:t>
            </a:r>
            <a:r>
              <a:rPr lang="cs-CZ" sz="2000" dirty="0" smtClean="0">
                <a:solidFill>
                  <a:srgbClr val="002060"/>
                </a:solidFill>
              </a:rPr>
              <a:t>ochraně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Příprava a rozeslání informačních publikací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>
                <a:solidFill>
                  <a:srgbClr val="002060"/>
                </a:solidFill>
              </a:rPr>
              <a:t>Pořádání přednášek a workshopů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Pořízení propagačních předmětů </a:t>
            </a:r>
            <a:r>
              <a:rPr lang="cs-CZ" sz="2000" dirty="0">
                <a:solidFill>
                  <a:srgbClr val="002060"/>
                </a:solidFill>
              </a:rPr>
              <a:t>s povodňovou </a:t>
            </a:r>
            <a:r>
              <a:rPr lang="cs-CZ" sz="2000" dirty="0" smtClean="0">
                <a:solidFill>
                  <a:srgbClr val="002060"/>
                </a:solidFill>
              </a:rPr>
              <a:t>tématikou (ukázkové </a:t>
            </a:r>
            <a:r>
              <a:rPr lang="cs-CZ" sz="2000" dirty="0">
                <a:solidFill>
                  <a:srgbClr val="002060"/>
                </a:solidFill>
              </a:rPr>
              <a:t>mobilní zábrany v podobě unikátního povodňového </a:t>
            </a:r>
            <a:r>
              <a:rPr lang="cs-CZ" sz="2000" dirty="0" smtClean="0">
                <a:solidFill>
                  <a:srgbClr val="002060"/>
                </a:solidFill>
              </a:rPr>
              <a:t>pytle)</a:t>
            </a: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endParaRPr lang="cs-CZ" sz="2000" dirty="0">
              <a:solidFill>
                <a:srgbClr val="002060"/>
              </a:solidFill>
            </a:endParaRPr>
          </a:p>
          <a:p>
            <a:pPr lvl="1" algn="just">
              <a:lnSpc>
                <a:spcPct val="80000"/>
              </a:lnSpc>
              <a:buClr>
                <a:srgbClr val="40458C"/>
              </a:buClr>
              <a:buFont typeface="Arial" pitchFamily="34" charset="0"/>
              <a:buChar char="•"/>
              <a:defRPr/>
            </a:pPr>
            <a:r>
              <a:rPr lang="cs-CZ" sz="2000" dirty="0" smtClean="0">
                <a:solidFill>
                  <a:srgbClr val="002060"/>
                </a:solidFill>
              </a:rPr>
              <a:t>Závěrečné zhodnocení</a:t>
            </a:r>
            <a:endParaRPr lang="cs-CZ" sz="2000" dirty="0">
              <a:solidFill>
                <a:srgbClr val="002060"/>
              </a:solidFill>
            </a:endParaRPr>
          </a:p>
          <a:p>
            <a:pPr marL="0" indent="0">
              <a:buClr>
                <a:srgbClr val="6F89F7"/>
              </a:buClr>
              <a:buNone/>
              <a:defRPr/>
            </a:pPr>
            <a:endParaRPr lang="cs-CZ" sz="2400" dirty="0">
              <a:solidFill>
                <a:srgbClr val="002060"/>
              </a:solidFill>
            </a:endParaRPr>
          </a:p>
          <a:p>
            <a:pPr>
              <a:buClr>
                <a:srgbClr val="6F89F7"/>
              </a:buClr>
              <a:defRPr/>
            </a:pPr>
            <a:r>
              <a:rPr lang="cs-CZ" sz="2400" b="1" dirty="0">
                <a:solidFill>
                  <a:srgbClr val="002060"/>
                </a:solidFill>
              </a:rPr>
              <a:t>ERDF: </a:t>
            </a:r>
            <a:r>
              <a:rPr lang="cs-CZ" sz="2400" b="1" dirty="0" smtClean="0">
                <a:solidFill>
                  <a:srgbClr val="002060"/>
                </a:solidFill>
              </a:rPr>
              <a:t>13.460,34 </a:t>
            </a:r>
            <a:r>
              <a:rPr lang="cs-CZ" sz="2400" b="1" dirty="0">
                <a:solidFill>
                  <a:srgbClr val="002060"/>
                </a:solidFill>
              </a:rPr>
              <a:t>EUR</a:t>
            </a:r>
            <a:endParaRPr lang="cs-CZ" sz="2400" dirty="0">
              <a:solidFill>
                <a:srgbClr val="00206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64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onitorovací zpráva\Realizace klíčových aktivit\Povodňový česko-slovenský portál\ukázka - Internetový portál - hlavní strán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4235510" cy="331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Monitorovací zpráva\Realizace klíčových aktivit\Konference Košíky\P10902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94974"/>
            <a:ext cx="4427984" cy="332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59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Děkuji Vám za </a:t>
            </a:r>
            <a:r>
              <a:rPr lang="cs-CZ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pozornost.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sz="4000" b="1" dirty="0" smtClean="0">
                <a:solidFill>
                  <a:srgbClr val="000066"/>
                </a:solidFill>
              </a:rPr>
              <a:t>Ing. Zdeněk Mikel, MBA</a:t>
            </a:r>
            <a:endParaRPr lang="cs-CZ" sz="4000" b="1" dirty="0">
              <a:solidFill>
                <a:srgbClr val="000066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endParaRPr lang="cs-CZ" sz="2800" b="1" dirty="0"/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b="1" dirty="0" smtClean="0">
                <a:solidFill>
                  <a:srgbClr val="000066"/>
                </a:solidFill>
              </a:rPr>
              <a:t>Region </a:t>
            </a:r>
            <a:r>
              <a:rPr lang="cs-CZ" b="1" dirty="0">
                <a:solidFill>
                  <a:srgbClr val="000066"/>
                </a:solidFill>
              </a:rPr>
              <a:t>Bílé Karpaty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dirty="0">
                <a:solidFill>
                  <a:srgbClr val="000066"/>
                </a:solidFill>
              </a:rPr>
              <a:t>Vavrečkova 5262</a:t>
            </a:r>
          </a:p>
          <a:p>
            <a:pPr marL="0" indent="0" algn="ctr">
              <a:lnSpc>
                <a:spcPct val="90000"/>
              </a:lnSpc>
              <a:spcAft>
                <a:spcPts val="2400"/>
              </a:spcAft>
              <a:buFont typeface="Wingdings" pitchFamily="2" charset="2"/>
              <a:buNone/>
            </a:pPr>
            <a:r>
              <a:rPr lang="cs-CZ" dirty="0">
                <a:solidFill>
                  <a:srgbClr val="000066"/>
                </a:solidFill>
              </a:rPr>
              <a:t>760 01  </a:t>
            </a:r>
            <a:r>
              <a:rPr lang="cs-CZ" dirty="0" smtClean="0">
                <a:solidFill>
                  <a:srgbClr val="000066"/>
                </a:solidFill>
              </a:rPr>
              <a:t>Zlín</a:t>
            </a: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dirty="0" smtClean="0">
                <a:solidFill>
                  <a:srgbClr val="000066"/>
                </a:solidFill>
              </a:rPr>
              <a:t>Tel.: 573 776 055</a:t>
            </a:r>
            <a:endParaRPr lang="cs-CZ" dirty="0">
              <a:solidFill>
                <a:srgbClr val="000066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cs-CZ" dirty="0">
                <a:solidFill>
                  <a:srgbClr val="000066"/>
                </a:solidFill>
              </a:rPr>
              <a:t>E-mail: </a:t>
            </a:r>
            <a:r>
              <a:rPr lang="cs-CZ" dirty="0" smtClean="0">
                <a:solidFill>
                  <a:srgbClr val="000066"/>
                </a:solidFill>
              </a:rPr>
              <a:t>fmp@regionbilekarpaty.cz</a:t>
            </a:r>
            <a:endParaRPr lang="cs-CZ" dirty="0">
              <a:solidFill>
                <a:srgbClr val="000066"/>
              </a:solidFill>
            </a:endParaRPr>
          </a:p>
          <a:p>
            <a:endParaRPr lang="cs-CZ" dirty="0"/>
          </a:p>
        </p:txBody>
      </p:sp>
      <p:pic>
        <p:nvPicPr>
          <p:cNvPr id="1103" name="Picture 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733256"/>
            <a:ext cx="5544616" cy="67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4" name="Picture 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131" y="4149080"/>
            <a:ext cx="954930" cy="88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9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3943</TotalTime>
  <Words>1340</Words>
  <Application>Microsoft Office PowerPoint</Application>
  <PresentationFormat>Předvádění na obrazovce (4:3)</PresentationFormat>
  <Paragraphs>224</Paragraphs>
  <Slides>33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Motiv systému Office</vt:lpstr>
      <vt:lpstr>Fond mikroprojektů OPPS SR – ČR 2007-13  Realizace mikroprojektu  Zdeněk Mikel</vt:lpstr>
      <vt:lpstr>Osnova prezentace</vt:lpstr>
      <vt:lpstr>Důležitá data</vt:lpstr>
      <vt:lpstr>Rozhodnutí  Regionálního výboru</vt:lpstr>
      <vt:lpstr>Provedení publicity – tištěné výstupy</vt:lpstr>
      <vt:lpstr>Provedení publicity – pamětní deska</vt:lpstr>
      <vt:lpstr>Hodnocení MP hodnotiteli</vt:lpstr>
      <vt:lpstr>Hodnocení MP – Automatické vyřazení</vt:lpstr>
      <vt:lpstr>Formální náležitosti</vt:lpstr>
      <vt:lpstr>Přijatelnost</vt:lpstr>
      <vt:lpstr>Změny v realizaci (4.1 PPP + 3 PPŽ)</vt:lpstr>
      <vt:lpstr>Publicita (4.5 PPP + Příl. 12 PPP)</vt:lpstr>
      <vt:lpstr>Publicita – doporučení a povinnosti</vt:lpstr>
      <vt:lpstr>Monitorovací indikátory</vt:lpstr>
      <vt:lpstr>Zadávací řízení (4.2 PPP + Příl. 5)</vt:lpstr>
      <vt:lpstr>Zadávací řízení (4.2 PPP + Příl. 5)</vt:lpstr>
      <vt:lpstr>Udržitelnost (4.4.2 PPP)</vt:lpstr>
      <vt:lpstr>Udržitelnost (4.4.2 PPP)</vt:lpstr>
      <vt:lpstr>Nejčastější chyby v realizaci</vt:lpstr>
      <vt:lpstr>Realizované MP</vt:lpstr>
      <vt:lpstr>Kultura a sport bez hranic</vt:lpstr>
      <vt:lpstr>Prezentace aplikace PowerPoint</vt:lpstr>
      <vt:lpstr>Prezentace aplikace PowerPoint</vt:lpstr>
      <vt:lpstr>Mluvíme jedním jazykem</vt:lpstr>
      <vt:lpstr>Prezentace aplikace PowerPoint</vt:lpstr>
      <vt:lpstr>Prezentace aplikace PowerPoint</vt:lpstr>
      <vt:lpstr>Kooperující síť v oblasti astronomických odborně-pozorovatelských programů</vt:lpstr>
      <vt:lpstr>Prezentace aplikace PowerPoint</vt:lpstr>
      <vt:lpstr>Prezentace aplikace PowerPoint</vt:lpstr>
      <vt:lpstr>Možnosti řešení povodňových situací v česko-slovenském příhraničí</vt:lpstr>
      <vt:lpstr>Prezentace aplikace PowerPoint</vt:lpstr>
      <vt:lpstr>Prezentace aplikace PowerPoint</vt:lpstr>
      <vt:lpstr>Děkuji Vám za pozornost.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 mikroprojektů OPPS SR – ČR 2007-13  Realizace mikroprojektu</dc:title>
  <dc:creator>Martin</dc:creator>
  <cp:lastModifiedBy>Zuzana Blanarschova</cp:lastModifiedBy>
  <cp:revision>108</cp:revision>
  <cp:lastPrinted>2014-11-05T14:53:46Z</cp:lastPrinted>
  <dcterms:created xsi:type="dcterms:W3CDTF">2012-05-07T13:14:29Z</dcterms:created>
  <dcterms:modified xsi:type="dcterms:W3CDTF">2014-11-11T08:27:42Z</dcterms:modified>
</cp:coreProperties>
</file>